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648" r:id="rId1"/>
  </p:sldMasterIdLst>
  <p:notesMasterIdLst>
    <p:notesMasterId r:id="rId27"/>
  </p:notesMasterIdLst>
  <p:handoutMasterIdLst>
    <p:handoutMasterId r:id="rId28"/>
  </p:handoutMasterIdLst>
  <p:sldIdLst>
    <p:sldId id="760" r:id="rId2"/>
    <p:sldId id="761" r:id="rId3"/>
    <p:sldId id="804" r:id="rId4"/>
    <p:sldId id="762" r:id="rId5"/>
    <p:sldId id="764" r:id="rId6"/>
    <p:sldId id="766" r:id="rId7"/>
    <p:sldId id="767" r:id="rId8"/>
    <p:sldId id="805" r:id="rId9"/>
    <p:sldId id="771" r:id="rId10"/>
    <p:sldId id="810" r:id="rId11"/>
    <p:sldId id="772" r:id="rId12"/>
    <p:sldId id="775" r:id="rId13"/>
    <p:sldId id="776" r:id="rId14"/>
    <p:sldId id="777" r:id="rId15"/>
    <p:sldId id="778" r:id="rId16"/>
    <p:sldId id="785" r:id="rId17"/>
    <p:sldId id="787" r:id="rId18"/>
    <p:sldId id="792" r:id="rId19"/>
    <p:sldId id="794" r:id="rId20"/>
    <p:sldId id="795" r:id="rId21"/>
    <p:sldId id="797" r:id="rId22"/>
    <p:sldId id="800" r:id="rId23"/>
    <p:sldId id="802" r:id="rId24"/>
    <p:sldId id="791" r:id="rId25"/>
    <p:sldId id="803" r:id="rId26"/>
  </p:sldIdLst>
  <p:sldSz cx="9144000" cy="6858000" type="screen4x3"/>
  <p:notesSz cx="7099300" cy="10234613"/>
  <p:custDataLst>
    <p:tags r:id="rId29"/>
  </p:custDataLst>
  <p:defaultTextStyle>
    <a:defPPr>
      <a:defRPr lang="zh-CN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2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2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2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2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2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2400" kern="1200">
        <a:solidFill>
          <a:schemeClr val="tx2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sz="2400" kern="1200">
        <a:solidFill>
          <a:schemeClr val="tx2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sz="2400" kern="1200">
        <a:solidFill>
          <a:schemeClr val="tx2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sz="2400" kern="1200">
        <a:solidFill>
          <a:schemeClr val="tx2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272" userDrawn="1">
          <p15:clr>
            <a:srgbClr val="A4A3A4"/>
          </p15:clr>
        </p15:guide>
        <p15:guide id="2" pos="5488" userDrawn="1">
          <p15:clr>
            <a:srgbClr val="A4A3A4"/>
          </p15:clr>
        </p15:guide>
        <p15:guide id="3" orient="horz" pos="55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3">
          <p15:clr>
            <a:srgbClr val="A4A3A4"/>
          </p15:clr>
        </p15:guide>
        <p15:guide id="2" pos="223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A98"/>
    <a:srgbClr val="0067B2"/>
    <a:srgbClr val="CC0033"/>
    <a:srgbClr val="C00000"/>
    <a:srgbClr val="F7F7F7"/>
    <a:srgbClr val="18840D"/>
    <a:srgbClr val="224330"/>
    <a:srgbClr val="0154A1"/>
    <a:srgbClr val="FC3335"/>
    <a:srgbClr val="522E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06799F8-075E-4A3A-A7F6-7FBC6576F1A4}" styleName="主题样式 2 - 强调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8034E78-7F5D-4C2E-B375-FC64B27BC917}" styleName="深色样式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300" autoAdjust="0"/>
    <p:restoredTop sz="95349" autoAdjust="0"/>
  </p:normalViewPr>
  <p:slideViewPr>
    <p:cSldViewPr snapToGrid="0" showGuides="1">
      <p:cViewPr varScale="1">
        <p:scale>
          <a:sx n="115" d="100"/>
          <a:sy n="115" d="100"/>
        </p:scale>
        <p:origin x="1746" y="108"/>
      </p:cViewPr>
      <p:guideLst>
        <p:guide pos="272"/>
        <p:guide pos="5488"/>
        <p:guide orient="horz" pos="55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74" d="100"/>
          <a:sy n="74" d="100"/>
        </p:scale>
        <p:origin x="-4026" y="-120"/>
      </p:cViewPr>
      <p:guideLst>
        <p:guide orient="horz" pos="3223"/>
        <p:guide pos="2236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 dirty="0">
                <a:latin typeface="Arial" charset="0"/>
                <a:ea typeface="微软雅黑" pitchFamily="34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1138" y="0"/>
            <a:ext cx="3076575" cy="511175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 smtClean="0">
                <a:latin typeface="Arial" charset="0"/>
                <a:ea typeface="微软雅黑" pitchFamily="34" charset="-122"/>
              </a:defRPr>
            </a:lvl1pPr>
          </a:lstStyle>
          <a:p>
            <a:pPr>
              <a:defRPr/>
            </a:pPr>
            <a:fld id="{83A91915-E571-4570-80B3-E65B02A79A95}" type="datetimeFigureOut">
              <a:rPr lang="zh-CN" altLang="en-US"/>
              <a:pPr>
                <a:defRPr/>
              </a:pPr>
              <a:t>2019/3/29</a:t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6575" cy="511175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 dirty="0">
                <a:latin typeface="Arial" charset="0"/>
                <a:ea typeface="微软雅黑" pitchFamily="34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>
              <a:defRPr sz="1300">
                <a:ea typeface="微软雅黑" panose="020B0503020204020204" pitchFamily="34" charset="-122"/>
              </a:defRPr>
            </a:lvl1pPr>
          </a:lstStyle>
          <a:p>
            <a:fld id="{E0BB458E-555F-42C7-BDA8-CA9357AC47B4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06302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l">
              <a:defRPr sz="1300" dirty="0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>
              <a:defRPr sz="1300" dirty="0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638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2188" y="768350"/>
            <a:ext cx="5114925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860925"/>
            <a:ext cx="5680075" cy="4605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 dirty="0" smtClean="0"/>
              <a:t>单击此处编辑母版文本样式</a:t>
            </a:r>
          </a:p>
          <a:p>
            <a:pPr lvl="1"/>
            <a:r>
              <a:rPr lang="zh-CN" altLang="en-US" noProof="0" dirty="0" smtClean="0"/>
              <a:t>第二级</a:t>
            </a:r>
          </a:p>
          <a:p>
            <a:pPr lvl="2"/>
            <a:r>
              <a:rPr lang="zh-CN" altLang="en-US" noProof="0" dirty="0" smtClean="0"/>
              <a:t>第三级</a:t>
            </a:r>
          </a:p>
          <a:p>
            <a:pPr lvl="3"/>
            <a:r>
              <a:rPr lang="zh-CN" altLang="en-US" noProof="0" dirty="0" smtClean="0"/>
              <a:t>第四级</a:t>
            </a:r>
          </a:p>
          <a:p>
            <a:pPr lvl="4"/>
            <a:r>
              <a:rPr lang="zh-CN" altLang="en-US" noProof="0" dirty="0" smtClean="0"/>
              <a:t>第五级</a:t>
            </a:r>
          </a:p>
        </p:txBody>
      </p:sp>
      <p:sp>
        <p:nvSpPr>
          <p:cNvPr id="1024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l">
              <a:defRPr sz="1300" dirty="0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24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>
              <a:defRPr sz="1300">
                <a:solidFill>
                  <a:schemeClr val="tx1"/>
                </a:solidFill>
                <a:ea typeface="微软雅黑" panose="020B0503020204020204" pitchFamily="34" charset="-122"/>
              </a:defRPr>
            </a:lvl1pPr>
          </a:lstStyle>
          <a:p>
            <a:fld id="{0B48A77E-79FB-4BFF-B1F0-CFD29F30865E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8134899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微软雅黑" pitchFamily="34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微软雅黑" pitchFamily="34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微软雅黑" pitchFamily="34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微软雅黑" pitchFamily="34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微软雅黑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3337" cy="3835400"/>
          </a:xfrm>
          <a:prstGeom prst="rect">
            <a:avLst/>
          </a:prstGeom>
        </p:spPr>
      </p:sp>
      <p:sp>
        <p:nvSpPr>
          <p:cNvPr id="213" name="PlaceHolder 2"/>
          <p:cNvSpPr>
            <a:spLocks noGrp="1"/>
          </p:cNvSpPr>
          <p:nvPr>
            <p:ph type="body"/>
          </p:nvPr>
        </p:nvSpPr>
        <p:spPr>
          <a:xfrm>
            <a:off x="709560" y="4861080"/>
            <a:ext cx="5678280" cy="4603680"/>
          </a:xfrm>
          <a:prstGeom prst="rect">
            <a:avLst/>
          </a:prstGeom>
        </p:spPr>
        <p:txBody>
          <a:bodyPr lIns="99000" tIns="49680" rIns="99000" bIns="4968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214" name="CustomShape 3"/>
          <p:cNvSpPr/>
          <p:nvPr/>
        </p:nvSpPr>
        <p:spPr>
          <a:xfrm>
            <a:off x="4021200" y="9721800"/>
            <a:ext cx="3074760" cy="50940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Footer Placeholder 1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n-US" sz="1400" b="0" strike="noStrike" spc="-1" smtClean="0">
                <a:latin typeface="Times New Roman"/>
              </a:rPr>
              <a:t> </a:t>
            </a:r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09749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3337" cy="3835400"/>
          </a:xfrm>
          <a:prstGeom prst="rect">
            <a:avLst/>
          </a:prstGeom>
        </p:spPr>
      </p:sp>
      <p:sp>
        <p:nvSpPr>
          <p:cNvPr id="216" name="PlaceHolder 2"/>
          <p:cNvSpPr>
            <a:spLocks noGrp="1"/>
          </p:cNvSpPr>
          <p:nvPr>
            <p:ph type="body"/>
          </p:nvPr>
        </p:nvSpPr>
        <p:spPr>
          <a:xfrm>
            <a:off x="709560" y="4861080"/>
            <a:ext cx="5678280" cy="4603680"/>
          </a:xfrm>
          <a:prstGeom prst="rect">
            <a:avLst/>
          </a:prstGeom>
        </p:spPr>
        <p:txBody>
          <a:bodyPr lIns="99000" tIns="49680" rIns="99000" bIns="4968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217" name="CustomShape 3"/>
          <p:cNvSpPr/>
          <p:nvPr/>
        </p:nvSpPr>
        <p:spPr>
          <a:xfrm>
            <a:off x="4021200" y="9721800"/>
            <a:ext cx="3074760" cy="50940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Footer Placeholder 1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n-US" sz="1400" b="0" strike="noStrike" spc="-1" smtClean="0">
                <a:latin typeface="Times New Roman"/>
              </a:rPr>
              <a:t> </a:t>
            </a:r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0823942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09055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 userDrawn="1"/>
        </p:nvGrpSpPr>
        <p:grpSpPr>
          <a:xfrm>
            <a:off x="0" y="6126486"/>
            <a:ext cx="9143999" cy="731514"/>
            <a:chOff x="1" y="2947547"/>
            <a:chExt cx="9143999" cy="2827685"/>
          </a:xfrm>
        </p:grpSpPr>
        <p:sp>
          <p:nvSpPr>
            <p:cNvPr id="5" name="任意多边形 4"/>
            <p:cNvSpPr/>
            <p:nvPr/>
          </p:nvSpPr>
          <p:spPr>
            <a:xfrm>
              <a:off x="1" y="2947547"/>
              <a:ext cx="9143999" cy="2297356"/>
            </a:xfrm>
            <a:custGeom>
              <a:avLst/>
              <a:gdLst>
                <a:gd name="connsiteX0" fmla="*/ 9143999 w 9143999"/>
                <a:gd name="connsiteY0" fmla="*/ 0 h 2051818"/>
                <a:gd name="connsiteX1" fmla="*/ 9143999 w 9143999"/>
                <a:gd name="connsiteY1" fmla="*/ 2051818 h 2051818"/>
                <a:gd name="connsiteX2" fmla="*/ 0 w 9143999"/>
                <a:gd name="connsiteY2" fmla="*/ 2051818 h 2051818"/>
                <a:gd name="connsiteX3" fmla="*/ 0 w 9143999"/>
                <a:gd name="connsiteY3" fmla="*/ 1204077 h 2051818"/>
                <a:gd name="connsiteX4" fmla="*/ 6027 w 9143999"/>
                <a:gd name="connsiteY4" fmla="*/ 1207403 h 2051818"/>
                <a:gd name="connsiteX5" fmla="*/ 7674511 w 9143999"/>
                <a:gd name="connsiteY5" fmla="*/ 718908 h 2051818"/>
                <a:gd name="connsiteX6" fmla="*/ 9044856 w 9143999"/>
                <a:gd name="connsiteY6" fmla="*/ 57555 h 2051818"/>
                <a:gd name="connsiteX7" fmla="*/ 9143999 w 9143999"/>
                <a:gd name="connsiteY7" fmla="*/ 0 h 2051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143999" h="2051818">
                  <a:moveTo>
                    <a:pt x="9143999" y="0"/>
                  </a:moveTo>
                  <a:lnTo>
                    <a:pt x="9143999" y="2051818"/>
                  </a:lnTo>
                  <a:lnTo>
                    <a:pt x="0" y="2051818"/>
                  </a:lnTo>
                  <a:lnTo>
                    <a:pt x="0" y="1204077"/>
                  </a:lnTo>
                  <a:lnTo>
                    <a:pt x="6027" y="1207403"/>
                  </a:lnTo>
                  <a:cubicBezTo>
                    <a:pt x="2066505" y="2238985"/>
                    <a:pt x="5621740" y="1499327"/>
                    <a:pt x="7674511" y="718908"/>
                  </a:cubicBezTo>
                  <a:cubicBezTo>
                    <a:pt x="8085065" y="562824"/>
                    <a:pt x="8552064" y="336225"/>
                    <a:pt x="9044856" y="57555"/>
                  </a:cubicBezTo>
                  <a:lnTo>
                    <a:pt x="9143999" y="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90000"/>
                  </a:schemeClr>
                </a:gs>
                <a:gs pos="100000">
                  <a:schemeClr val="accent1">
                    <a:alpha val="70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zh-CN" altLang="en-US"/>
            </a:p>
          </p:txBody>
        </p:sp>
        <p:sp>
          <p:nvSpPr>
            <p:cNvPr id="6" name="任意多边形 5"/>
            <p:cNvSpPr/>
            <p:nvPr/>
          </p:nvSpPr>
          <p:spPr>
            <a:xfrm>
              <a:off x="1" y="3559995"/>
              <a:ext cx="9143999" cy="2215237"/>
            </a:xfrm>
            <a:custGeom>
              <a:avLst/>
              <a:gdLst>
                <a:gd name="connsiteX0" fmla="*/ 9143999 w 9143999"/>
                <a:gd name="connsiteY0" fmla="*/ 0 h 3478011"/>
                <a:gd name="connsiteX1" fmla="*/ 9143999 w 9143999"/>
                <a:gd name="connsiteY1" fmla="*/ 1393716 h 3478011"/>
                <a:gd name="connsiteX2" fmla="*/ 9143999 w 9143999"/>
                <a:gd name="connsiteY2" fmla="*/ 1513865 h 3478011"/>
                <a:gd name="connsiteX3" fmla="*/ 9143999 w 9143999"/>
                <a:gd name="connsiteY3" fmla="*/ 3478011 h 3478011"/>
                <a:gd name="connsiteX4" fmla="*/ 0 w 9143999"/>
                <a:gd name="connsiteY4" fmla="*/ 3478011 h 3478011"/>
                <a:gd name="connsiteX5" fmla="*/ 0 w 9143999"/>
                <a:gd name="connsiteY5" fmla="*/ 1513865 h 3478011"/>
                <a:gd name="connsiteX6" fmla="*/ 0 w 9143999"/>
                <a:gd name="connsiteY6" fmla="*/ 1393716 h 3478011"/>
                <a:gd name="connsiteX7" fmla="*/ 0 w 9143999"/>
                <a:gd name="connsiteY7" fmla="*/ 846204 h 3478011"/>
                <a:gd name="connsiteX8" fmla="*/ 303379 w 9143999"/>
                <a:gd name="connsiteY8" fmla="*/ 970246 h 3478011"/>
                <a:gd name="connsiteX9" fmla="*/ 8360497 w 9143999"/>
                <a:gd name="connsiteY9" fmla="*/ 342756 h 3478011"/>
                <a:gd name="connsiteX10" fmla="*/ 8941037 w 9143999"/>
                <a:gd name="connsiteY10" fmla="*/ 98098 h 3478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143999" h="3478011">
                  <a:moveTo>
                    <a:pt x="9143999" y="0"/>
                  </a:moveTo>
                  <a:lnTo>
                    <a:pt x="9143999" y="1393716"/>
                  </a:lnTo>
                  <a:lnTo>
                    <a:pt x="9143999" y="1513865"/>
                  </a:lnTo>
                  <a:lnTo>
                    <a:pt x="9143999" y="3478011"/>
                  </a:lnTo>
                  <a:lnTo>
                    <a:pt x="0" y="3478011"/>
                  </a:lnTo>
                  <a:lnTo>
                    <a:pt x="0" y="1513865"/>
                  </a:lnTo>
                  <a:lnTo>
                    <a:pt x="0" y="1393716"/>
                  </a:lnTo>
                  <a:lnTo>
                    <a:pt x="0" y="846204"/>
                  </a:lnTo>
                  <a:lnTo>
                    <a:pt x="303379" y="970246"/>
                  </a:lnTo>
                  <a:cubicBezTo>
                    <a:pt x="2685816" y="1852356"/>
                    <a:pt x="6241504" y="1135756"/>
                    <a:pt x="8360497" y="342756"/>
                  </a:cubicBezTo>
                  <a:cubicBezTo>
                    <a:pt x="8544757" y="273800"/>
                    <a:pt x="8739002" y="191802"/>
                    <a:pt x="8941037" y="98098"/>
                  </a:cubicBezTo>
                  <a:close/>
                </a:path>
              </a:pathLst>
            </a:custGeom>
            <a:gradFill flip="none" rotWithShape="1">
              <a:gsLst>
                <a:gs pos="26000">
                  <a:schemeClr val="bg1"/>
                </a:gs>
                <a:gs pos="100000">
                  <a:srgbClr val="DFDFDF">
                    <a:lumMod val="52000"/>
                    <a:lumOff val="48000"/>
                  </a:srgbClr>
                </a:gs>
              </a:gsLst>
              <a:lin ang="27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ea typeface="微软雅黑" panose="020B0503020204020204" pitchFamily="34" charset="-122"/>
              </a:endParaRPr>
            </a:p>
          </p:txBody>
        </p:sp>
      </p:grpSp>
      <p:grpSp>
        <p:nvGrpSpPr>
          <p:cNvPr id="7" name="组合 6"/>
          <p:cNvGrpSpPr/>
          <p:nvPr userDrawn="1"/>
        </p:nvGrpSpPr>
        <p:grpSpPr>
          <a:xfrm rot="10800000">
            <a:off x="-7" y="-1"/>
            <a:ext cx="9144001" cy="1882013"/>
            <a:chOff x="1" y="2994858"/>
            <a:chExt cx="9144001" cy="3162457"/>
          </a:xfrm>
        </p:grpSpPr>
        <p:sp>
          <p:nvSpPr>
            <p:cNvPr id="8" name="任意多边形 7"/>
            <p:cNvSpPr/>
            <p:nvPr/>
          </p:nvSpPr>
          <p:spPr>
            <a:xfrm>
              <a:off x="1" y="2994858"/>
              <a:ext cx="9143999" cy="2154016"/>
            </a:xfrm>
            <a:custGeom>
              <a:avLst/>
              <a:gdLst>
                <a:gd name="connsiteX0" fmla="*/ 9143999 w 9143999"/>
                <a:gd name="connsiteY0" fmla="*/ 0 h 2051818"/>
                <a:gd name="connsiteX1" fmla="*/ 9143999 w 9143999"/>
                <a:gd name="connsiteY1" fmla="*/ 2051818 h 2051818"/>
                <a:gd name="connsiteX2" fmla="*/ 0 w 9143999"/>
                <a:gd name="connsiteY2" fmla="*/ 2051818 h 2051818"/>
                <a:gd name="connsiteX3" fmla="*/ 0 w 9143999"/>
                <a:gd name="connsiteY3" fmla="*/ 1204077 h 2051818"/>
                <a:gd name="connsiteX4" fmla="*/ 6027 w 9143999"/>
                <a:gd name="connsiteY4" fmla="*/ 1207403 h 2051818"/>
                <a:gd name="connsiteX5" fmla="*/ 7674511 w 9143999"/>
                <a:gd name="connsiteY5" fmla="*/ 718908 h 2051818"/>
                <a:gd name="connsiteX6" fmla="*/ 9044856 w 9143999"/>
                <a:gd name="connsiteY6" fmla="*/ 57555 h 2051818"/>
                <a:gd name="connsiteX7" fmla="*/ 9143999 w 9143999"/>
                <a:gd name="connsiteY7" fmla="*/ 0 h 2051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143999" h="2051818">
                  <a:moveTo>
                    <a:pt x="9143999" y="0"/>
                  </a:moveTo>
                  <a:lnTo>
                    <a:pt x="9143999" y="2051818"/>
                  </a:lnTo>
                  <a:lnTo>
                    <a:pt x="0" y="2051818"/>
                  </a:lnTo>
                  <a:lnTo>
                    <a:pt x="0" y="1204077"/>
                  </a:lnTo>
                  <a:lnTo>
                    <a:pt x="6027" y="1207403"/>
                  </a:lnTo>
                  <a:cubicBezTo>
                    <a:pt x="2066505" y="2238985"/>
                    <a:pt x="5621740" y="1499327"/>
                    <a:pt x="7674511" y="718908"/>
                  </a:cubicBezTo>
                  <a:cubicBezTo>
                    <a:pt x="8085065" y="562824"/>
                    <a:pt x="8552064" y="336225"/>
                    <a:pt x="9044856" y="57555"/>
                  </a:cubicBezTo>
                  <a:lnTo>
                    <a:pt x="9143999" y="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90000"/>
                  </a:schemeClr>
                </a:gs>
                <a:gs pos="100000">
                  <a:schemeClr val="accent1">
                    <a:alpha val="70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zh-CN" altLang="en-US"/>
            </a:p>
          </p:txBody>
        </p:sp>
        <p:sp>
          <p:nvSpPr>
            <p:cNvPr id="9" name="任意多边形 8"/>
            <p:cNvSpPr/>
            <p:nvPr/>
          </p:nvSpPr>
          <p:spPr>
            <a:xfrm>
              <a:off x="3" y="3474503"/>
              <a:ext cx="9143999" cy="2682812"/>
            </a:xfrm>
            <a:custGeom>
              <a:avLst/>
              <a:gdLst>
                <a:gd name="connsiteX0" fmla="*/ 9143999 w 9143999"/>
                <a:gd name="connsiteY0" fmla="*/ 0 h 3478011"/>
                <a:gd name="connsiteX1" fmla="*/ 9143999 w 9143999"/>
                <a:gd name="connsiteY1" fmla="*/ 1393716 h 3478011"/>
                <a:gd name="connsiteX2" fmla="*/ 9143999 w 9143999"/>
                <a:gd name="connsiteY2" fmla="*/ 1513865 h 3478011"/>
                <a:gd name="connsiteX3" fmla="*/ 9143999 w 9143999"/>
                <a:gd name="connsiteY3" fmla="*/ 3478011 h 3478011"/>
                <a:gd name="connsiteX4" fmla="*/ 0 w 9143999"/>
                <a:gd name="connsiteY4" fmla="*/ 3478011 h 3478011"/>
                <a:gd name="connsiteX5" fmla="*/ 0 w 9143999"/>
                <a:gd name="connsiteY5" fmla="*/ 1513865 h 3478011"/>
                <a:gd name="connsiteX6" fmla="*/ 0 w 9143999"/>
                <a:gd name="connsiteY6" fmla="*/ 1393716 h 3478011"/>
                <a:gd name="connsiteX7" fmla="*/ 0 w 9143999"/>
                <a:gd name="connsiteY7" fmla="*/ 846204 h 3478011"/>
                <a:gd name="connsiteX8" fmla="*/ 303379 w 9143999"/>
                <a:gd name="connsiteY8" fmla="*/ 970246 h 3478011"/>
                <a:gd name="connsiteX9" fmla="*/ 8360497 w 9143999"/>
                <a:gd name="connsiteY9" fmla="*/ 342756 h 3478011"/>
                <a:gd name="connsiteX10" fmla="*/ 8941037 w 9143999"/>
                <a:gd name="connsiteY10" fmla="*/ 98098 h 3478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143999" h="3478011">
                  <a:moveTo>
                    <a:pt x="9143999" y="0"/>
                  </a:moveTo>
                  <a:lnTo>
                    <a:pt x="9143999" y="1393716"/>
                  </a:lnTo>
                  <a:lnTo>
                    <a:pt x="9143999" y="1513865"/>
                  </a:lnTo>
                  <a:lnTo>
                    <a:pt x="9143999" y="3478011"/>
                  </a:lnTo>
                  <a:lnTo>
                    <a:pt x="0" y="3478011"/>
                  </a:lnTo>
                  <a:lnTo>
                    <a:pt x="0" y="1513865"/>
                  </a:lnTo>
                  <a:lnTo>
                    <a:pt x="0" y="1393716"/>
                  </a:lnTo>
                  <a:lnTo>
                    <a:pt x="0" y="846204"/>
                  </a:lnTo>
                  <a:lnTo>
                    <a:pt x="303379" y="970246"/>
                  </a:lnTo>
                  <a:cubicBezTo>
                    <a:pt x="2685816" y="1852356"/>
                    <a:pt x="6241504" y="1135756"/>
                    <a:pt x="8360497" y="342756"/>
                  </a:cubicBezTo>
                  <a:cubicBezTo>
                    <a:pt x="8544757" y="273800"/>
                    <a:pt x="8739002" y="191802"/>
                    <a:pt x="8941037" y="98098"/>
                  </a:cubicBezTo>
                  <a:close/>
                </a:path>
              </a:pathLst>
            </a:custGeom>
            <a:gradFill flip="none" rotWithShape="1">
              <a:gsLst>
                <a:gs pos="17000">
                  <a:schemeClr val="bg1"/>
                </a:gs>
                <a:gs pos="100000">
                  <a:srgbClr val="DFDFDF">
                    <a:lumMod val="73000"/>
                    <a:lumOff val="27000"/>
                  </a:srgbClr>
                </a:gs>
                <a:gs pos="81000">
                  <a:srgbClr val="DFDFDF">
                    <a:lumMod val="52000"/>
                    <a:lumOff val="48000"/>
                  </a:srgbClr>
                </a:gs>
              </a:gsLst>
              <a:lin ang="27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ea typeface="微软雅黑" panose="020B0503020204020204" pitchFamily="34" charset="-122"/>
              </a:endParaRPr>
            </a:p>
          </p:txBody>
        </p:sp>
      </p:grpSp>
      <p:sp>
        <p:nvSpPr>
          <p:cNvPr id="11" name="文本框 10"/>
          <p:cNvSpPr txBox="1"/>
          <p:nvPr userDrawn="1"/>
        </p:nvSpPr>
        <p:spPr>
          <a:xfrm>
            <a:off x="8703044" y="6511211"/>
            <a:ext cx="211221" cy="21544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none" lIns="72000" tIns="72000" rIns="72000" bIns="72000" rtlCol="0" anchor="ctr">
            <a:noAutofit/>
          </a:bodyPr>
          <a:lstStyle/>
          <a:p>
            <a:pPr algn="ctr"/>
            <a:fld id="{CE5B7511-CC96-41DE-A965-D9C44FD5C89D}" type="slidenum">
              <a:rPr lang="zh-CN" altLang="en-US" sz="800" b="1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‹#›</a:t>
            </a:fld>
            <a:endParaRPr lang="zh-CN" altLang="en-US" sz="8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61950" y="371408"/>
            <a:ext cx="82296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72000" tIns="72000" rIns="0" bIns="7200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400" b="0" kern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algn="l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17" name="矩形 16"/>
          <p:cNvSpPr/>
          <p:nvPr userDrawn="1"/>
        </p:nvSpPr>
        <p:spPr>
          <a:xfrm>
            <a:off x="453759" y="6511210"/>
            <a:ext cx="1775294" cy="215444"/>
          </a:xfrm>
          <a:prstGeom prst="rect">
            <a:avLst/>
          </a:prstGeom>
        </p:spPr>
        <p:txBody>
          <a:bodyPr wrap="none" lIns="0">
            <a:spAutoFit/>
          </a:bodyPr>
          <a:lstStyle/>
          <a:p>
            <a:r>
              <a:rPr lang="en-US" altLang="zh-CN" sz="800" b="1" kern="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University of Technology Sydney</a:t>
            </a:r>
            <a:endParaRPr lang="zh-CN" altLang="en-US" sz="800" b="1" kern="100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3424" y="343048"/>
            <a:ext cx="358775" cy="536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0933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587022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650986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90496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TextBox 3"/>
          <p:cNvSpPr txBox="1">
            <a:spLocks noChangeArrowheads="1"/>
          </p:cNvSpPr>
          <p:nvPr userDrawn="1"/>
        </p:nvSpPr>
        <p:spPr bwMode="auto">
          <a:xfrm>
            <a:off x="2081213" y="2679700"/>
            <a:ext cx="5502275" cy="179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eaLnBrk="0" hangingPunct="0">
              <a:defRPr sz="2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r" eaLnBrk="0" hangingPunct="0">
              <a:defRPr sz="2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r" eaLnBrk="0" hangingPunct="0">
              <a:defRPr sz="2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r" eaLnBrk="0" hangingPunct="0">
              <a:defRPr sz="2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r" eaLnBrk="0" hangingPunct="0">
              <a:defRPr sz="2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endParaRPr lang="zh-CN" altLang="en-US" sz="18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74" r:id="rId2"/>
    <p:sldLayoutId id="2147483672" r:id="rId3"/>
    <p:sldLayoutId id="2147483675" r:id="rId4"/>
    <p:sldLayoutId id="2147483676" r:id="rId5"/>
  </p:sldLayoutIdLst>
  <p:timing>
    <p:tnLst>
      <p:par>
        <p:cTn id="1" dur="indefinite" restart="never" nodeType="tmRoot"/>
      </p:par>
    </p:tnLst>
  </p:timing>
  <p:txStyles>
    <p:titleStyle>
      <a:lvl1pPr algn="r" rtl="0" eaLnBrk="0" fontAlgn="base" hangingPunct="0">
        <a:spcBef>
          <a:spcPct val="0"/>
        </a:spcBef>
        <a:spcAft>
          <a:spcPct val="0"/>
        </a:spcAft>
        <a:defRPr sz="2000" b="1">
          <a:solidFill>
            <a:srgbClr val="404040"/>
          </a:solidFill>
          <a:latin typeface="微软雅黑" pitchFamily="34" charset="-122"/>
          <a:ea typeface="微软雅黑" pitchFamily="34" charset="-122"/>
          <a:cs typeface="+mj-cs"/>
        </a:defRPr>
      </a:lvl1pPr>
      <a:lvl2pPr algn="r" rtl="0" eaLnBrk="0" fontAlgn="base" hangingPunct="0">
        <a:spcBef>
          <a:spcPct val="0"/>
        </a:spcBef>
        <a:spcAft>
          <a:spcPct val="0"/>
        </a:spcAft>
        <a:defRPr sz="2000" b="1">
          <a:solidFill>
            <a:srgbClr val="404040"/>
          </a:solidFill>
          <a:latin typeface="微软雅黑" panose="020B0503020204020204" pitchFamily="34" charset="-122"/>
          <a:ea typeface="微软雅黑" panose="020B0503020204020204" pitchFamily="34" charset="-122"/>
        </a:defRPr>
      </a:lvl2pPr>
      <a:lvl3pPr algn="r" rtl="0" eaLnBrk="0" fontAlgn="base" hangingPunct="0">
        <a:spcBef>
          <a:spcPct val="0"/>
        </a:spcBef>
        <a:spcAft>
          <a:spcPct val="0"/>
        </a:spcAft>
        <a:defRPr sz="2000" b="1">
          <a:solidFill>
            <a:srgbClr val="404040"/>
          </a:solidFill>
          <a:latin typeface="微软雅黑" panose="020B0503020204020204" pitchFamily="34" charset="-122"/>
          <a:ea typeface="微软雅黑" panose="020B0503020204020204" pitchFamily="34" charset="-122"/>
        </a:defRPr>
      </a:lvl3pPr>
      <a:lvl4pPr algn="r" rtl="0" eaLnBrk="0" fontAlgn="base" hangingPunct="0">
        <a:spcBef>
          <a:spcPct val="0"/>
        </a:spcBef>
        <a:spcAft>
          <a:spcPct val="0"/>
        </a:spcAft>
        <a:defRPr sz="2000" b="1">
          <a:solidFill>
            <a:srgbClr val="404040"/>
          </a:solidFill>
          <a:latin typeface="微软雅黑" panose="020B0503020204020204" pitchFamily="34" charset="-122"/>
          <a:ea typeface="微软雅黑" panose="020B0503020204020204" pitchFamily="34" charset="-122"/>
        </a:defRPr>
      </a:lvl4pPr>
      <a:lvl5pPr algn="r" rtl="0" eaLnBrk="0" fontAlgn="base" hangingPunct="0">
        <a:spcBef>
          <a:spcPct val="0"/>
        </a:spcBef>
        <a:spcAft>
          <a:spcPct val="0"/>
        </a:spcAft>
        <a:defRPr sz="2000" b="1">
          <a:solidFill>
            <a:srgbClr val="404040"/>
          </a:solidFill>
          <a:latin typeface="微软雅黑" panose="020B0503020204020204" pitchFamily="34" charset="-122"/>
          <a:ea typeface="微软雅黑" panose="020B0503020204020204" pitchFamily="34" charset="-122"/>
        </a:defRPr>
      </a:lvl5pPr>
      <a:lvl6pPr marL="457200" algn="r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charset="0"/>
          <a:ea typeface="宋体" charset="-122"/>
        </a:defRPr>
      </a:lvl6pPr>
      <a:lvl7pPr marL="914400" algn="r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charset="0"/>
          <a:ea typeface="宋体" charset="-122"/>
        </a:defRPr>
      </a:lvl7pPr>
      <a:lvl8pPr marL="1371600" algn="r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charset="0"/>
          <a:ea typeface="宋体" charset="-122"/>
        </a:defRPr>
      </a:lvl8pPr>
      <a:lvl9pPr marL="1828800" algn="r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charset="0"/>
          <a:ea typeface="宋体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图片 11"/>
          <p:cNvPicPr/>
          <p:nvPr/>
        </p:nvPicPr>
        <p:blipFill>
          <a:blip r:embed="rId3"/>
          <a:srcRect t="15195"/>
          <a:stretch/>
        </p:blipFill>
        <p:spPr>
          <a:xfrm>
            <a:off x="0" y="0"/>
            <a:ext cx="9142200" cy="5814360"/>
          </a:xfrm>
          <a:prstGeom prst="rect">
            <a:avLst/>
          </a:prstGeom>
          <a:ln>
            <a:noFill/>
          </a:ln>
        </p:spPr>
      </p:pic>
      <p:sp>
        <p:nvSpPr>
          <p:cNvPr id="93" name="CustomShape 1"/>
          <p:cNvSpPr/>
          <p:nvPr/>
        </p:nvSpPr>
        <p:spPr>
          <a:xfrm>
            <a:off x="0" y="2842200"/>
            <a:ext cx="9142200" cy="2049840"/>
          </a:xfrm>
          <a:custGeom>
            <a:avLst/>
            <a:gdLst/>
            <a:ahLst/>
            <a:cxnLst/>
            <a:rect l="l" t="t" r="r" b="b"/>
            <a:pathLst>
              <a:path w="9143999" h="2051818">
                <a:moveTo>
                  <a:pt x="9143999" y="0"/>
                </a:moveTo>
                <a:lnTo>
                  <a:pt x="9143999" y="2051818"/>
                </a:lnTo>
                <a:lnTo>
                  <a:pt x="0" y="2051818"/>
                </a:lnTo>
                <a:lnTo>
                  <a:pt x="0" y="1204077"/>
                </a:lnTo>
                <a:lnTo>
                  <a:pt x="6027" y="1207403"/>
                </a:lnTo>
                <a:cubicBezTo>
                  <a:pt x="2066505" y="2238985"/>
                  <a:pt x="5621740" y="1499327"/>
                  <a:pt x="7674511" y="718908"/>
                </a:cubicBezTo>
                <a:cubicBezTo>
                  <a:pt x="8085065" y="562824"/>
                  <a:pt x="8552064" y="336225"/>
                  <a:pt x="9044856" y="57555"/>
                </a:cubicBezTo>
                <a:lnTo>
                  <a:pt x="9143999" y="0"/>
                </a:lnTo>
                <a:close/>
              </a:path>
            </a:pathLst>
          </a:custGeom>
          <a:gradFill rotWithShape="0">
            <a:gsLst>
              <a:gs pos="0">
                <a:schemeClr val="accent1">
                  <a:alpha val="90000"/>
                </a:schemeClr>
              </a:gs>
              <a:gs pos="100000">
                <a:schemeClr val="accent1">
                  <a:alpha val="70000"/>
                </a:schemeClr>
              </a:gs>
            </a:gsLst>
            <a:lin ang="54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4" name="CustomShape 2"/>
          <p:cNvSpPr/>
          <p:nvPr/>
        </p:nvSpPr>
        <p:spPr>
          <a:xfrm>
            <a:off x="0" y="3380040"/>
            <a:ext cx="9142200" cy="3476160"/>
          </a:xfrm>
          <a:custGeom>
            <a:avLst/>
            <a:gdLst/>
            <a:ahLst/>
            <a:cxnLst/>
            <a:rect l="l" t="t" r="r" b="b"/>
            <a:pathLst>
              <a:path w="9143999" h="3478011">
                <a:moveTo>
                  <a:pt x="9143999" y="0"/>
                </a:moveTo>
                <a:lnTo>
                  <a:pt x="9143999" y="1393716"/>
                </a:lnTo>
                <a:lnTo>
                  <a:pt x="9143999" y="1513865"/>
                </a:lnTo>
                <a:lnTo>
                  <a:pt x="9143999" y="3478011"/>
                </a:lnTo>
                <a:lnTo>
                  <a:pt x="0" y="3478011"/>
                </a:lnTo>
                <a:lnTo>
                  <a:pt x="0" y="1513865"/>
                </a:lnTo>
                <a:lnTo>
                  <a:pt x="0" y="1393716"/>
                </a:lnTo>
                <a:lnTo>
                  <a:pt x="0" y="846204"/>
                </a:lnTo>
                <a:lnTo>
                  <a:pt x="303379" y="970246"/>
                </a:lnTo>
                <a:cubicBezTo>
                  <a:pt x="2685816" y="1852356"/>
                  <a:pt x="6241504" y="1135756"/>
                  <a:pt x="8360497" y="342756"/>
                </a:cubicBezTo>
                <a:cubicBezTo>
                  <a:pt x="8544757" y="273800"/>
                  <a:pt x="8739002" y="191802"/>
                  <a:pt x="8941037" y="98098"/>
                </a:cubicBezTo>
                <a:close/>
              </a:path>
            </a:pathLst>
          </a:custGeom>
          <a:gradFill rotWithShape="0">
            <a:gsLst>
              <a:gs pos="17000">
                <a:schemeClr val="bg1"/>
              </a:gs>
              <a:gs pos="100000">
                <a:srgbClr val="EEEEEE"/>
              </a:gs>
            </a:gsLst>
            <a:lin ang="2700000"/>
          </a:gradFill>
          <a:ln>
            <a:noFill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" name="CustomShape 3"/>
          <p:cNvSpPr/>
          <p:nvPr/>
        </p:nvSpPr>
        <p:spPr>
          <a:xfrm>
            <a:off x="443520" y="5815800"/>
            <a:ext cx="4283280" cy="909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50000"/>
              </a:lnSpc>
            </a:pPr>
            <a:r>
              <a:rPr lang="en-US" sz="1200" b="1" spc="-1" dirty="0" smtClean="0">
                <a:solidFill>
                  <a:srgbClr val="808080"/>
                </a:solidFill>
                <a:latin typeface="微软雅黑"/>
                <a:ea typeface="微软雅黑"/>
              </a:rPr>
              <a:t>Yanxin Zhang </a:t>
            </a:r>
          </a:p>
          <a:p>
            <a:pPr>
              <a:lnSpc>
                <a:spcPct val="150000"/>
              </a:lnSpc>
            </a:pPr>
            <a:r>
              <a:rPr lang="en-US" sz="1200" b="1" strike="noStrike" spc="-1" dirty="0" smtClean="0">
                <a:solidFill>
                  <a:srgbClr val="808080"/>
                </a:solidFill>
                <a:latin typeface="微软雅黑"/>
                <a:ea typeface="微软雅黑"/>
              </a:rPr>
              <a:t>Supervisor: </a:t>
            </a:r>
            <a:r>
              <a:rPr lang="en-US" sz="1200" b="1" strike="noStrike" spc="-1" dirty="0" err="1" smtClean="0">
                <a:solidFill>
                  <a:srgbClr val="808080"/>
                </a:solidFill>
                <a:latin typeface="微软雅黑"/>
                <a:ea typeface="微软雅黑"/>
              </a:rPr>
              <a:t>Yulei</a:t>
            </a:r>
            <a:r>
              <a:rPr lang="en-US" sz="1200" b="1" strike="noStrike" spc="-1" dirty="0" smtClean="0">
                <a:solidFill>
                  <a:srgbClr val="808080"/>
                </a:solidFill>
                <a:latin typeface="微软雅黑"/>
                <a:ea typeface="微软雅黑"/>
              </a:rPr>
              <a:t> Sui</a:t>
            </a:r>
          </a:p>
          <a:p>
            <a:pPr>
              <a:lnSpc>
                <a:spcPct val="150000"/>
              </a:lnSpc>
            </a:pPr>
            <a:r>
              <a:rPr lang="en-US" sz="1200" b="1" spc="-1" dirty="0">
                <a:solidFill>
                  <a:srgbClr val="808080"/>
                </a:solidFill>
                <a:latin typeface="微软雅黑"/>
                <a:ea typeface="微软雅黑"/>
              </a:rPr>
              <a:t>School of </a:t>
            </a:r>
            <a:r>
              <a:rPr lang="en-US" sz="1200" b="1" spc="-1" dirty="0" smtClean="0">
                <a:solidFill>
                  <a:srgbClr val="808080"/>
                </a:solidFill>
                <a:latin typeface="微软雅黑"/>
                <a:ea typeface="微软雅黑"/>
              </a:rPr>
              <a:t>Software , Faculty of Engineering and IT</a:t>
            </a:r>
            <a:endParaRPr lang="en-US" sz="1200" spc="-1" dirty="0"/>
          </a:p>
          <a:p>
            <a:pPr>
              <a:lnSpc>
                <a:spcPct val="150000"/>
              </a:lnSpc>
            </a:pPr>
            <a:endParaRPr lang="en-US" sz="1200" b="0" strike="noStrike" spc="-1" dirty="0">
              <a:latin typeface="Arial"/>
            </a:endParaRPr>
          </a:p>
        </p:txBody>
      </p:sp>
      <p:sp>
        <p:nvSpPr>
          <p:cNvPr id="96" name="CustomShape 4"/>
          <p:cNvSpPr/>
          <p:nvPr/>
        </p:nvSpPr>
        <p:spPr>
          <a:xfrm>
            <a:off x="443519" y="4859912"/>
            <a:ext cx="7241135" cy="123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AU" b="1" spc="-1" dirty="0">
                <a:solidFill>
                  <a:srgbClr val="008A98"/>
                </a:solidFill>
                <a:ea typeface="宋体"/>
              </a:rPr>
              <a:t>Familial </a:t>
            </a:r>
            <a:r>
              <a:rPr lang="en-AU" b="1" spc="-1" dirty="0" smtClean="0">
                <a:solidFill>
                  <a:srgbClr val="008A98"/>
                </a:solidFill>
                <a:ea typeface="宋体"/>
              </a:rPr>
              <a:t>Clustering For Weakly</a:t>
            </a:r>
            <a:r>
              <a:rPr lang="en-US" altLang="zh-CN" b="1" spc="-1" dirty="0" smtClean="0">
                <a:solidFill>
                  <a:srgbClr val="008A98"/>
                </a:solidFill>
                <a:ea typeface="宋体"/>
              </a:rPr>
              <a:t>-</a:t>
            </a:r>
            <a:r>
              <a:rPr lang="en-AU" b="1" spc="-1" dirty="0" err="1" smtClean="0">
                <a:solidFill>
                  <a:srgbClr val="008A98"/>
                </a:solidFill>
                <a:ea typeface="宋体"/>
              </a:rPr>
              <a:t>Labeled</a:t>
            </a:r>
            <a:r>
              <a:rPr lang="en-AU" b="1" spc="-1" dirty="0" smtClean="0">
                <a:solidFill>
                  <a:srgbClr val="008A98"/>
                </a:solidFill>
                <a:ea typeface="宋体"/>
              </a:rPr>
              <a:t> Android Malware Using Hybrid Representation </a:t>
            </a:r>
            <a:r>
              <a:rPr lang="en-AU" b="1" spc="-1" dirty="0">
                <a:solidFill>
                  <a:srgbClr val="008A98"/>
                </a:solidFill>
                <a:ea typeface="宋体"/>
              </a:rPr>
              <a:t>L</a:t>
            </a:r>
            <a:r>
              <a:rPr lang="en-AU" b="1" spc="-1" dirty="0" smtClean="0">
                <a:solidFill>
                  <a:srgbClr val="008A98"/>
                </a:solidFill>
                <a:ea typeface="宋体"/>
              </a:rPr>
              <a:t>earning</a:t>
            </a:r>
            <a:endParaRPr lang="en-US" b="1" strike="noStrike" spc="-1" dirty="0" smtClean="0">
              <a:solidFill>
                <a:srgbClr val="008A98"/>
              </a:solidFill>
              <a:latin typeface="Arial"/>
              <a:ea typeface="宋体"/>
            </a:endParaRPr>
          </a:p>
        </p:txBody>
      </p:sp>
      <p:pic>
        <p:nvPicPr>
          <p:cNvPr id="97" name="图片 7"/>
          <p:cNvPicPr/>
          <p:nvPr/>
        </p:nvPicPr>
        <p:blipFill>
          <a:blip r:embed="rId4"/>
          <a:stretch/>
        </p:blipFill>
        <p:spPr>
          <a:xfrm>
            <a:off x="7975800" y="5398920"/>
            <a:ext cx="734760" cy="109944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00713758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1" dirty="0" err="1" smtClean="0">
                <a:solidFill>
                  <a:srgbClr val="262626"/>
                </a:solidFill>
                <a:latin typeface="微软雅黑"/>
                <a:ea typeface="微软雅黑"/>
              </a:rPr>
              <a:t>Anroid</a:t>
            </a:r>
            <a:r>
              <a:rPr lang="en-US" spc="-1" dirty="0" smtClean="0">
                <a:solidFill>
                  <a:srgbClr val="262626"/>
                </a:solidFill>
                <a:latin typeface="微软雅黑"/>
                <a:ea typeface="微软雅黑"/>
              </a:rPr>
              <a:t> </a:t>
            </a:r>
            <a:r>
              <a:rPr lang="en-US" spc="-1" dirty="0">
                <a:solidFill>
                  <a:srgbClr val="262626"/>
                </a:solidFill>
                <a:latin typeface="微软雅黑"/>
                <a:ea typeface="微软雅黑"/>
              </a:rPr>
              <a:t>Package Information (APK)</a:t>
            </a:r>
            <a:r>
              <a:rPr lang="en-US" spc="-1" dirty="0">
                <a:latin typeface="Arial"/>
              </a:rPr>
              <a:t/>
            </a:r>
            <a:br>
              <a:rPr lang="en-US" spc="-1" dirty="0">
                <a:latin typeface="Arial"/>
              </a:rPr>
            </a:br>
            <a:endParaRPr lang="en-AU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/>
        </p:blipFill>
        <p:spPr>
          <a:xfrm>
            <a:off x="81360" y="2016000"/>
            <a:ext cx="6002640" cy="3840120"/>
          </a:xfrm>
          <a:prstGeom prst="rect">
            <a:avLst/>
          </a:prstGeom>
          <a:ln>
            <a:noFill/>
          </a:ln>
        </p:spPr>
      </p:pic>
      <p:sp>
        <p:nvSpPr>
          <p:cNvPr id="4" name="CustomShape 2"/>
          <p:cNvSpPr/>
          <p:nvPr/>
        </p:nvSpPr>
        <p:spPr>
          <a:xfrm>
            <a:off x="6084000" y="1606680"/>
            <a:ext cx="3880080" cy="540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 dirty="0" smtClean="0">
                <a:solidFill>
                  <a:srgbClr val="000000"/>
                </a:solidFill>
                <a:latin typeface="Arial"/>
                <a:ea typeface="Arial"/>
              </a:rPr>
              <a:t>Code </a:t>
            </a:r>
            <a:r>
              <a:rPr lang="en-US" sz="20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similarity analysis:</a:t>
            </a:r>
            <a:endParaRPr lang="en-US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• 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Arial"/>
                <a:ea typeface="Arial"/>
              </a:rPr>
              <a:t>Classes.dex</a:t>
            </a: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 </a:t>
            </a:r>
            <a:endParaRPr lang="en-US" sz="1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400" b="0" strike="noStrike" spc="-1" dirty="0" smtClean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400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400" b="0" strike="noStrike" spc="-1" dirty="0" smtClean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spc="-1" dirty="0">
                <a:solidFill>
                  <a:srgbClr val="000000"/>
                </a:solidFill>
                <a:ea typeface="DejaVu Sans"/>
              </a:rPr>
              <a:t>Meta info analysis:</a:t>
            </a:r>
            <a:endParaRPr lang="en-US" sz="1800" spc="-1" dirty="0"/>
          </a:p>
          <a:p>
            <a:pPr>
              <a:lnSpc>
                <a:spcPct val="100000"/>
              </a:lnSpc>
            </a:pPr>
            <a:endParaRPr lang="en-US" sz="1800" spc="-1" dirty="0"/>
          </a:p>
          <a:p>
            <a:pPr>
              <a:lnSpc>
                <a:spcPct val="100000"/>
              </a:lnSpc>
            </a:pPr>
            <a:r>
              <a:rPr lang="en-US" sz="1600" spc="-1" dirty="0">
                <a:solidFill>
                  <a:srgbClr val="000000"/>
                </a:solidFill>
                <a:ea typeface="Arial"/>
              </a:rPr>
              <a:t>• AndroidManifest.xml :</a:t>
            </a:r>
            <a:endParaRPr lang="en-US" sz="1600" spc="-1" dirty="0"/>
          </a:p>
          <a:p>
            <a:pPr>
              <a:lnSpc>
                <a:spcPct val="100000"/>
              </a:lnSpc>
            </a:pPr>
            <a:r>
              <a:rPr lang="en-US" sz="1400" spc="-1" dirty="0">
                <a:solidFill>
                  <a:srgbClr val="000000"/>
                </a:solidFill>
                <a:ea typeface="Arial"/>
              </a:rPr>
              <a:t>  a. Version Code</a:t>
            </a:r>
            <a:endParaRPr lang="en-US" sz="1400" spc="-1" dirty="0"/>
          </a:p>
          <a:p>
            <a:pPr>
              <a:lnSpc>
                <a:spcPct val="100000"/>
              </a:lnSpc>
            </a:pPr>
            <a:r>
              <a:rPr lang="en-US" sz="1400" spc="-1" dirty="0">
                <a:solidFill>
                  <a:srgbClr val="000000"/>
                </a:solidFill>
                <a:ea typeface="Arial"/>
              </a:rPr>
              <a:t>  b. Application Label</a:t>
            </a:r>
            <a:endParaRPr lang="en-US" sz="1400" spc="-1" dirty="0"/>
          </a:p>
          <a:p>
            <a:pPr>
              <a:lnSpc>
                <a:spcPct val="100000"/>
              </a:lnSpc>
            </a:pPr>
            <a:r>
              <a:rPr lang="en-US" sz="1400" spc="-1" dirty="0">
                <a:solidFill>
                  <a:srgbClr val="000000"/>
                </a:solidFill>
                <a:ea typeface="Arial"/>
              </a:rPr>
              <a:t>  </a:t>
            </a:r>
            <a:r>
              <a:rPr lang="en-US" sz="1400" spc="-1" dirty="0" err="1">
                <a:solidFill>
                  <a:srgbClr val="000000"/>
                </a:solidFill>
                <a:ea typeface="Arial"/>
              </a:rPr>
              <a:t>etc</a:t>
            </a:r>
            <a:endParaRPr lang="en-US" sz="1400" spc="-1" dirty="0"/>
          </a:p>
          <a:p>
            <a:pPr>
              <a:lnSpc>
                <a:spcPct val="100000"/>
              </a:lnSpc>
            </a:pPr>
            <a:r>
              <a:rPr lang="en-US" sz="1600" spc="-1" dirty="0">
                <a:solidFill>
                  <a:srgbClr val="000000"/>
                </a:solidFill>
                <a:ea typeface="Arial"/>
              </a:rPr>
              <a:t>  </a:t>
            </a:r>
            <a:endParaRPr lang="en-US" sz="1600" spc="-1" dirty="0"/>
          </a:p>
          <a:p>
            <a:pPr>
              <a:lnSpc>
                <a:spcPct val="100000"/>
              </a:lnSpc>
            </a:pPr>
            <a:endParaRPr lang="en-US" sz="1400" b="0" strike="noStrike" spc="-1" dirty="0">
              <a:latin typeface="Arial"/>
            </a:endParaRPr>
          </a:p>
        </p:txBody>
      </p:sp>
      <p:sp>
        <p:nvSpPr>
          <p:cNvPr id="5" name="CustomShape 3"/>
          <p:cNvSpPr/>
          <p:nvPr/>
        </p:nvSpPr>
        <p:spPr>
          <a:xfrm>
            <a:off x="2872440" y="2410560"/>
            <a:ext cx="1947240" cy="1247040"/>
          </a:xfrm>
          <a:prstGeom prst="rect">
            <a:avLst/>
          </a:prstGeom>
          <a:noFill/>
          <a:ln w="50760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1190245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1" dirty="0" smtClean="0">
                <a:solidFill>
                  <a:srgbClr val="262626"/>
                </a:solidFill>
                <a:latin typeface="微软雅黑"/>
                <a:ea typeface="微软雅黑"/>
              </a:rPr>
              <a:t>Android </a:t>
            </a:r>
            <a:r>
              <a:rPr lang="en-US" spc="-1" dirty="0">
                <a:solidFill>
                  <a:srgbClr val="262626"/>
                </a:solidFill>
                <a:latin typeface="微软雅黑"/>
                <a:ea typeface="微软雅黑"/>
              </a:rPr>
              <a:t>Package Information(APK) </a:t>
            </a:r>
            <a:r>
              <a:rPr lang="en-US" spc="-1" dirty="0" smtClean="0">
                <a:solidFill>
                  <a:srgbClr val="262626"/>
                </a:solidFill>
                <a:latin typeface="微软雅黑"/>
                <a:ea typeface="微软雅黑"/>
              </a:rPr>
              <a:t>–</a:t>
            </a:r>
            <a:r>
              <a:rPr lang="en-US" dirty="0"/>
              <a:t> </a:t>
            </a:r>
            <a:r>
              <a:rPr lang="en-US" spc="-1" dirty="0" smtClean="0">
                <a:solidFill>
                  <a:srgbClr val="262626"/>
                </a:solidFill>
                <a:latin typeface="微软雅黑"/>
                <a:ea typeface="微软雅黑"/>
              </a:rPr>
              <a:t>Source </a:t>
            </a:r>
            <a:r>
              <a:rPr lang="en-US" spc="-1" dirty="0">
                <a:solidFill>
                  <a:srgbClr val="262626"/>
                </a:solidFill>
                <a:latin typeface="微软雅黑"/>
                <a:ea typeface="微软雅黑"/>
              </a:rPr>
              <a:t>code </a:t>
            </a:r>
            <a:r>
              <a:rPr lang="en-US" dirty="0"/>
              <a:t/>
            </a:r>
            <a:br>
              <a:rPr lang="en-US" dirty="0"/>
            </a:br>
            <a:r>
              <a:rPr lang="en-US" spc="-1" dirty="0">
                <a:latin typeface="Arial"/>
              </a:rPr>
              <a:t/>
            </a:r>
            <a:br>
              <a:rPr lang="en-US" spc="-1" dirty="0">
                <a:latin typeface="Arial"/>
              </a:rPr>
            </a:br>
            <a:endParaRPr lang="en-AU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/>
        </p:blipFill>
        <p:spPr>
          <a:xfrm>
            <a:off x="2731680" y="1403280"/>
            <a:ext cx="6274800" cy="4641120"/>
          </a:xfrm>
          <a:prstGeom prst="rect">
            <a:avLst/>
          </a:prstGeom>
          <a:ln>
            <a:noFill/>
          </a:ln>
        </p:spPr>
      </p:pic>
      <p:sp>
        <p:nvSpPr>
          <p:cNvPr id="4" name="CustomShape 2"/>
          <p:cNvSpPr/>
          <p:nvPr/>
        </p:nvSpPr>
        <p:spPr>
          <a:xfrm>
            <a:off x="161640" y="2173320"/>
            <a:ext cx="3938400" cy="240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宋体"/>
              </a:rPr>
              <a:t>APK files 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spc="-1" dirty="0" err="1">
                <a:solidFill>
                  <a:srgbClr val="000000"/>
                </a:solidFill>
                <a:latin typeface="Arial"/>
                <a:ea typeface="宋体"/>
              </a:rPr>
              <a:t>d</a:t>
            </a:r>
            <a:r>
              <a:rPr lang="en-US" sz="1800" b="0" strike="noStrike" spc="-1" dirty="0" err="1" smtClean="0">
                <a:solidFill>
                  <a:srgbClr val="000000"/>
                </a:solidFill>
                <a:latin typeface="Arial"/>
                <a:ea typeface="宋体"/>
              </a:rPr>
              <a:t>ecompilation</a:t>
            </a: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宋体"/>
              </a:rPr>
              <a:t>: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 marL="285840" indent="-2840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宋体"/>
              </a:rPr>
              <a:t>Dex-2-jar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 marL="285840" indent="-2840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 dirty="0" err="1">
                <a:solidFill>
                  <a:srgbClr val="000000"/>
                </a:solidFill>
                <a:latin typeface="Arial"/>
                <a:ea typeface="宋体"/>
              </a:rPr>
              <a:t>Jadx-gui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42236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Feature Extraction – </a:t>
            </a:r>
            <a:r>
              <a:rPr lang="en-AU" dirty="0" smtClean="0"/>
              <a:t>Code Similarity</a:t>
            </a:r>
            <a:endParaRPr lang="en-AU" dirty="0"/>
          </a:p>
        </p:txBody>
      </p:sp>
      <p:pic>
        <p:nvPicPr>
          <p:cNvPr id="3" name="Picture 144"/>
          <p:cNvPicPr/>
          <p:nvPr/>
        </p:nvPicPr>
        <p:blipFill>
          <a:blip r:embed="rId2"/>
          <a:stretch/>
        </p:blipFill>
        <p:spPr>
          <a:xfrm>
            <a:off x="389880" y="1827000"/>
            <a:ext cx="6809040" cy="2563920"/>
          </a:xfrm>
          <a:prstGeom prst="rect">
            <a:avLst/>
          </a:prstGeom>
          <a:ln>
            <a:noFill/>
          </a:ln>
        </p:spPr>
      </p:pic>
      <p:pic>
        <p:nvPicPr>
          <p:cNvPr id="5" name="Picture 142"/>
          <p:cNvPicPr/>
          <p:nvPr/>
        </p:nvPicPr>
        <p:blipFill>
          <a:blip r:embed="rId3"/>
          <a:stretch/>
        </p:blipFill>
        <p:spPr>
          <a:xfrm>
            <a:off x="3935160" y="4761000"/>
            <a:ext cx="3191760" cy="853920"/>
          </a:xfrm>
          <a:prstGeom prst="rect">
            <a:avLst/>
          </a:prstGeom>
          <a:ln>
            <a:noFill/>
          </a:ln>
        </p:spPr>
      </p:pic>
      <p:sp>
        <p:nvSpPr>
          <p:cNvPr id="6" name="CustomShape 3"/>
          <p:cNvSpPr/>
          <p:nvPr/>
        </p:nvSpPr>
        <p:spPr>
          <a:xfrm>
            <a:off x="1100520" y="4968000"/>
            <a:ext cx="3938400" cy="430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 dirty="0" err="1">
                <a:solidFill>
                  <a:srgbClr val="000000"/>
                </a:solidFill>
                <a:latin typeface="Arial"/>
                <a:ea typeface="宋体"/>
              </a:rPr>
              <a:t>Jaccard</a:t>
            </a: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宋体"/>
              </a:rPr>
              <a:t> Similarity Score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06146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Feature Extraction – Code Similarity</a:t>
            </a:r>
          </a:p>
        </p:txBody>
      </p:sp>
      <p:pic>
        <p:nvPicPr>
          <p:cNvPr id="3" name="Picture 6"/>
          <p:cNvPicPr/>
          <p:nvPr/>
        </p:nvPicPr>
        <p:blipFill>
          <a:blip r:embed="rId2"/>
          <a:stretch/>
        </p:blipFill>
        <p:spPr>
          <a:xfrm>
            <a:off x="36000" y="1908000"/>
            <a:ext cx="8862480" cy="2302560"/>
          </a:xfrm>
          <a:prstGeom prst="rect">
            <a:avLst/>
          </a:prstGeom>
          <a:ln>
            <a:noFill/>
          </a:ln>
        </p:spPr>
      </p:pic>
      <p:pic>
        <p:nvPicPr>
          <p:cNvPr id="5" name="Picture 142"/>
          <p:cNvPicPr/>
          <p:nvPr/>
        </p:nvPicPr>
        <p:blipFill>
          <a:blip r:embed="rId3"/>
          <a:stretch/>
        </p:blipFill>
        <p:spPr>
          <a:xfrm>
            <a:off x="3935160" y="4761000"/>
            <a:ext cx="3191760" cy="853920"/>
          </a:xfrm>
          <a:prstGeom prst="rect">
            <a:avLst/>
          </a:prstGeom>
          <a:ln>
            <a:noFill/>
          </a:ln>
        </p:spPr>
      </p:pic>
      <p:sp>
        <p:nvSpPr>
          <p:cNvPr id="6" name="CustomShape 3"/>
          <p:cNvSpPr/>
          <p:nvPr/>
        </p:nvSpPr>
        <p:spPr>
          <a:xfrm>
            <a:off x="1100520" y="4968000"/>
            <a:ext cx="3938400" cy="430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 dirty="0" err="1">
                <a:solidFill>
                  <a:srgbClr val="000000"/>
                </a:solidFill>
                <a:latin typeface="Arial"/>
                <a:ea typeface="宋体"/>
              </a:rPr>
              <a:t>Jaccard</a:t>
            </a: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宋体"/>
              </a:rPr>
              <a:t> Similarity Score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</p:txBody>
      </p:sp>
      <p:sp>
        <p:nvSpPr>
          <p:cNvPr id="8" name="CustomShape 3"/>
          <p:cNvSpPr/>
          <p:nvPr/>
        </p:nvSpPr>
        <p:spPr>
          <a:xfrm>
            <a:off x="5428211" y="1535040"/>
            <a:ext cx="3604953" cy="2675520"/>
          </a:xfrm>
          <a:prstGeom prst="rect">
            <a:avLst/>
          </a:prstGeom>
          <a:noFill/>
          <a:ln w="50760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1574558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1" dirty="0" err="1" smtClean="0">
                <a:solidFill>
                  <a:srgbClr val="262626"/>
                </a:solidFill>
                <a:latin typeface="微软雅黑"/>
                <a:ea typeface="微软雅黑"/>
              </a:rPr>
              <a:t>Anroid</a:t>
            </a:r>
            <a:r>
              <a:rPr lang="en-US" spc="-1" dirty="0" smtClean="0">
                <a:solidFill>
                  <a:srgbClr val="262626"/>
                </a:solidFill>
                <a:latin typeface="微软雅黑"/>
                <a:ea typeface="微软雅黑"/>
              </a:rPr>
              <a:t> </a:t>
            </a:r>
            <a:r>
              <a:rPr lang="en-US" spc="-1" dirty="0">
                <a:solidFill>
                  <a:srgbClr val="262626"/>
                </a:solidFill>
                <a:latin typeface="微软雅黑"/>
                <a:ea typeface="微软雅黑"/>
              </a:rPr>
              <a:t>Package Information (APK</a:t>
            </a:r>
            <a:r>
              <a:rPr lang="en-US" spc="-1" dirty="0" smtClean="0">
                <a:solidFill>
                  <a:srgbClr val="262626"/>
                </a:solidFill>
                <a:latin typeface="微软雅黑"/>
                <a:ea typeface="微软雅黑"/>
              </a:rPr>
              <a:t>)  – Android Manifest</a:t>
            </a:r>
            <a:r>
              <a:rPr lang="en-US" spc="-1" dirty="0">
                <a:latin typeface="Arial"/>
              </a:rPr>
              <a:t/>
            </a:r>
            <a:br>
              <a:rPr lang="en-US" spc="-1" dirty="0">
                <a:latin typeface="Arial"/>
              </a:rPr>
            </a:br>
            <a:endParaRPr lang="en-AU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/>
        </p:blipFill>
        <p:spPr>
          <a:xfrm>
            <a:off x="1475430" y="1930680"/>
            <a:ext cx="6002640" cy="3840120"/>
          </a:xfrm>
          <a:prstGeom prst="rect">
            <a:avLst/>
          </a:prstGeom>
          <a:ln>
            <a:noFill/>
          </a:ln>
        </p:spPr>
      </p:pic>
      <p:sp>
        <p:nvSpPr>
          <p:cNvPr id="6" name="CustomShape 3"/>
          <p:cNvSpPr/>
          <p:nvPr/>
        </p:nvSpPr>
        <p:spPr>
          <a:xfrm>
            <a:off x="4267131" y="3565106"/>
            <a:ext cx="1947240" cy="1145440"/>
          </a:xfrm>
          <a:prstGeom prst="rect">
            <a:avLst/>
          </a:prstGeom>
          <a:noFill/>
          <a:ln w="50760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388410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pc="-1" dirty="0">
                <a:solidFill>
                  <a:srgbClr val="262626"/>
                </a:solidFill>
                <a:latin typeface="微软雅黑"/>
                <a:ea typeface="微软雅黑"/>
              </a:rPr>
              <a:t>Feature Extraction – Meta Info </a:t>
            </a:r>
            <a:r>
              <a:rPr lang="en-AU" dirty="0"/>
              <a:t/>
            </a:r>
            <a:br>
              <a:rPr lang="en-AU" dirty="0"/>
            </a:br>
            <a:r>
              <a:rPr lang="en-AU" spc="-1" dirty="0">
                <a:latin typeface="Arial"/>
              </a:rPr>
              <a:t/>
            </a:r>
            <a:br>
              <a:rPr lang="en-AU" spc="-1" dirty="0">
                <a:latin typeface="Arial"/>
              </a:rPr>
            </a:br>
            <a:endParaRPr lang="en-AU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/>
        </p:blipFill>
        <p:spPr>
          <a:xfrm>
            <a:off x="2257560" y="2232000"/>
            <a:ext cx="6730560" cy="3372120"/>
          </a:xfrm>
          <a:prstGeom prst="rect">
            <a:avLst/>
          </a:prstGeom>
          <a:ln>
            <a:noFill/>
          </a:ln>
        </p:spPr>
      </p:pic>
      <p:sp>
        <p:nvSpPr>
          <p:cNvPr id="4" name="CustomShape 2"/>
          <p:cNvSpPr/>
          <p:nvPr/>
        </p:nvSpPr>
        <p:spPr>
          <a:xfrm>
            <a:off x="144000" y="2160000"/>
            <a:ext cx="2076120" cy="2995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Meta Info: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Arial"/>
              </a:rPr>
              <a:t>•Package Name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Arial"/>
              </a:rPr>
              <a:t>•Version Code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Arial"/>
              </a:rPr>
              <a:t>•Application Label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Arial"/>
              </a:rPr>
              <a:t>•Launcher Activity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Arial"/>
              </a:rPr>
              <a:t>•Permission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Arial"/>
              </a:rPr>
              <a:t>•etc</a:t>
            </a:r>
            <a:endParaRPr lang="en-US" sz="18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79022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1" dirty="0">
                <a:solidFill>
                  <a:srgbClr val="262626"/>
                </a:solidFill>
                <a:latin typeface="微软雅黑"/>
                <a:ea typeface="微软雅黑"/>
              </a:rPr>
              <a:t>Hybrid Representation Learning </a:t>
            </a:r>
            <a:r>
              <a:rPr lang="en-US" spc="-1" dirty="0">
                <a:latin typeface="Arial"/>
              </a:rPr>
              <a:t/>
            </a:r>
            <a:br>
              <a:rPr lang="en-US" spc="-1" dirty="0">
                <a:latin typeface="Arial"/>
              </a:rPr>
            </a:br>
            <a:endParaRPr lang="en-AU" dirty="0"/>
          </a:p>
        </p:txBody>
      </p:sp>
      <p:pic>
        <p:nvPicPr>
          <p:cNvPr id="3" name="Picture 163"/>
          <p:cNvPicPr/>
          <p:nvPr/>
        </p:nvPicPr>
        <p:blipFill>
          <a:blip r:embed="rId2"/>
          <a:stretch/>
        </p:blipFill>
        <p:spPr>
          <a:xfrm>
            <a:off x="4120892" y="1866684"/>
            <a:ext cx="4345560" cy="4607640"/>
          </a:xfrm>
          <a:prstGeom prst="rect">
            <a:avLst/>
          </a:prstGeom>
          <a:ln>
            <a:noFill/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579" y="2395967"/>
            <a:ext cx="2419688" cy="1648055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>
          <a:blip r:embed="rId4"/>
          <a:stretch/>
        </p:blipFill>
        <p:spPr>
          <a:xfrm>
            <a:off x="540579" y="4624251"/>
            <a:ext cx="2419688" cy="1293377"/>
          </a:xfrm>
          <a:prstGeom prst="rect">
            <a:avLst/>
          </a:prstGeom>
          <a:ln>
            <a:noFill/>
          </a:ln>
        </p:spPr>
      </p:pic>
      <p:cxnSp>
        <p:nvCxnSpPr>
          <p:cNvPr id="6" name="Straight Arrow Connector 5"/>
          <p:cNvCxnSpPr/>
          <p:nvPr/>
        </p:nvCxnSpPr>
        <p:spPr bwMode="auto">
          <a:xfrm>
            <a:off x="3070323" y="3099624"/>
            <a:ext cx="939712" cy="0"/>
          </a:xfrm>
          <a:prstGeom prst="straightConnector1">
            <a:avLst/>
          </a:prstGeom>
          <a:noFill/>
          <a:ln w="508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7" name="Straight Arrow Connector 6"/>
          <p:cNvCxnSpPr/>
          <p:nvPr/>
        </p:nvCxnSpPr>
        <p:spPr bwMode="auto">
          <a:xfrm>
            <a:off x="3070323" y="5241932"/>
            <a:ext cx="939712" cy="0"/>
          </a:xfrm>
          <a:prstGeom prst="straightConnector1">
            <a:avLst/>
          </a:prstGeom>
          <a:noFill/>
          <a:ln w="508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908735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1" dirty="0" smtClean="0">
                <a:latin typeface="Arial"/>
              </a:rPr>
              <a:t>Outlier-aware weakly-labeled malware clustering</a:t>
            </a:r>
            <a:r>
              <a:rPr lang="en-US" spc="-1" dirty="0">
                <a:latin typeface="Arial"/>
              </a:rPr>
              <a:t/>
            </a:r>
            <a:br>
              <a:rPr lang="en-US" spc="-1" dirty="0">
                <a:latin typeface="Arial"/>
              </a:rPr>
            </a:br>
            <a:endParaRPr lang="en-AU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/>
        </p:blipFill>
        <p:spPr>
          <a:xfrm>
            <a:off x="360000" y="1762200"/>
            <a:ext cx="8496000" cy="4306680"/>
          </a:xfrm>
          <a:prstGeom prst="rect">
            <a:avLst/>
          </a:prstGeom>
          <a:ln>
            <a:noFill/>
          </a:ln>
        </p:spPr>
      </p:pic>
      <p:sp>
        <p:nvSpPr>
          <p:cNvPr id="4" name="CustomShape 3"/>
          <p:cNvSpPr/>
          <p:nvPr/>
        </p:nvSpPr>
        <p:spPr>
          <a:xfrm>
            <a:off x="1002890" y="3637935"/>
            <a:ext cx="4227871" cy="2133600"/>
          </a:xfrm>
          <a:prstGeom prst="rect">
            <a:avLst/>
          </a:prstGeom>
          <a:noFill/>
          <a:ln w="50760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1882162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Partition </a:t>
            </a:r>
            <a:r>
              <a:rPr lang="en-AU" dirty="0"/>
              <a:t>m</a:t>
            </a:r>
            <a:r>
              <a:rPr lang="en-AU" dirty="0" smtClean="0"/>
              <a:t>alware into </a:t>
            </a:r>
            <a:r>
              <a:rPr lang="en-AU" dirty="0"/>
              <a:t>outlier and inlier</a:t>
            </a:r>
            <a:br>
              <a:rPr lang="en-AU" dirty="0"/>
            </a:br>
            <a:r>
              <a:rPr lang="en-US" sz="3200" spc="-1" dirty="0">
                <a:latin typeface="Arial"/>
              </a:rPr>
              <a:t/>
            </a:r>
            <a:br>
              <a:rPr lang="en-US" sz="3200" spc="-1" dirty="0">
                <a:latin typeface="Arial"/>
              </a:rPr>
            </a:br>
            <a:endParaRPr lang="en-AU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376" y="2252164"/>
            <a:ext cx="2973881" cy="287044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190564" y="2252164"/>
            <a:ext cx="456014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800" b="1" dirty="0">
                <a:solidFill>
                  <a:schemeClr val="tx1"/>
                </a:solidFill>
                <a:latin typeface="+mn-lt"/>
              </a:rPr>
              <a:t>Topological Anomaly Detection (TAD)</a:t>
            </a:r>
          </a:p>
          <a:p>
            <a:pPr>
              <a:lnSpc>
                <a:spcPct val="100000"/>
              </a:lnSpc>
            </a:pPr>
            <a:endParaRPr lang="en-US" sz="1800" spc="-1" dirty="0" smtClean="0">
              <a:solidFill>
                <a:schemeClr val="tx1"/>
              </a:solidFill>
              <a:latin typeface="+mn-lt"/>
            </a:endParaRPr>
          </a:p>
          <a:p>
            <a:pPr>
              <a:lnSpc>
                <a:spcPct val="100000"/>
              </a:lnSpc>
            </a:pPr>
            <a:r>
              <a:rPr lang="en-AU" sz="1800" dirty="0">
                <a:solidFill>
                  <a:schemeClr val="tx1"/>
                </a:solidFill>
                <a:latin typeface="+mn-lt"/>
              </a:rPr>
              <a:t>The </a:t>
            </a:r>
            <a:r>
              <a:rPr lang="en-AU" sz="1800" dirty="0">
                <a:solidFill>
                  <a:schemeClr val="tx1"/>
                </a:solidFill>
                <a:latin typeface="+mn-lt"/>
                <a:ea typeface="+mn-ea"/>
              </a:rPr>
              <a:t>technique</a:t>
            </a:r>
            <a:r>
              <a:rPr lang="en-AU" sz="1800" dirty="0">
                <a:solidFill>
                  <a:schemeClr val="tx1"/>
                </a:solidFill>
                <a:latin typeface="+mn-lt"/>
              </a:rPr>
              <a:t> is essentially a density based outlier detection algorithm that, instead of calculating local densities, constructs a graph of the data using </a:t>
            </a:r>
            <a:r>
              <a:rPr lang="en-AU" sz="1800" dirty="0" smtClean="0">
                <a:solidFill>
                  <a:schemeClr val="tx1"/>
                </a:solidFill>
                <a:latin typeface="+mn-lt"/>
              </a:rPr>
              <a:t>nearest neighbours</a:t>
            </a:r>
            <a:r>
              <a:rPr lang="en-AU" sz="1800" dirty="0">
                <a:solidFill>
                  <a:schemeClr val="tx1"/>
                </a:solidFill>
                <a:latin typeface="+mn-lt"/>
              </a:rPr>
              <a:t>. </a:t>
            </a:r>
            <a:endParaRPr lang="en-US" sz="1800" spc="-1" dirty="0">
              <a:solidFill>
                <a:schemeClr val="tx1"/>
              </a:solidFill>
              <a:latin typeface="+mn-lt"/>
            </a:endParaRPr>
          </a:p>
          <a:p>
            <a:endParaRPr lang="en-AU" sz="180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73820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Identify malicious </a:t>
            </a:r>
            <a:r>
              <a:rPr lang="en-AU" dirty="0" smtClean="0"/>
              <a:t>family </a:t>
            </a:r>
            <a:r>
              <a:rPr lang="en-US" altLang="zh-CN" dirty="0" smtClean="0"/>
              <a:t>for malware in inlier</a:t>
            </a:r>
            <a:endParaRPr lang="en-AU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1389" y="2470855"/>
            <a:ext cx="3010161" cy="2720576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 bwMode="auto">
          <a:xfrm>
            <a:off x="4389670" y="3831143"/>
            <a:ext cx="939712" cy="0"/>
          </a:xfrm>
          <a:prstGeom prst="straightConnector1">
            <a:avLst/>
          </a:prstGeom>
          <a:noFill/>
          <a:ln w="508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950" y="2556211"/>
            <a:ext cx="3692038" cy="3167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931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CustomShape 1"/>
          <p:cNvSpPr/>
          <p:nvPr/>
        </p:nvSpPr>
        <p:spPr>
          <a:xfrm>
            <a:off x="0" y="0"/>
            <a:ext cx="4367160" cy="6856200"/>
          </a:xfrm>
          <a:prstGeom prst="rect">
            <a:avLst/>
          </a:prstGeom>
          <a:gradFill rotWithShape="0">
            <a:gsLst>
              <a:gs pos="0">
                <a:schemeClr val="accent1">
                  <a:alpha val="90000"/>
                </a:schemeClr>
              </a:gs>
              <a:gs pos="100000">
                <a:schemeClr val="accent1">
                  <a:alpha val="70000"/>
                </a:schemeClr>
              </a:gs>
            </a:gsLst>
            <a:lin ang="54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99" name="图片 1"/>
          <p:cNvPicPr/>
          <p:nvPr/>
        </p:nvPicPr>
        <p:blipFill>
          <a:blip r:embed="rId3"/>
          <a:stretch/>
        </p:blipFill>
        <p:spPr>
          <a:xfrm>
            <a:off x="0" y="1991880"/>
            <a:ext cx="4534920" cy="3022920"/>
          </a:xfrm>
          <a:prstGeom prst="rect">
            <a:avLst/>
          </a:prstGeom>
          <a:ln>
            <a:noFill/>
          </a:ln>
        </p:spPr>
      </p:pic>
      <p:sp>
        <p:nvSpPr>
          <p:cNvPr id="100" name="CustomShape 2"/>
          <p:cNvSpPr/>
          <p:nvPr/>
        </p:nvSpPr>
        <p:spPr>
          <a:xfrm rot="5400000" flipV="1">
            <a:off x="1269000" y="-1271160"/>
            <a:ext cx="1825560" cy="4367160"/>
          </a:xfrm>
          <a:prstGeom prst="rect">
            <a:avLst/>
          </a:prstGeom>
          <a:gradFill rotWithShape="0">
            <a:gsLst>
              <a:gs pos="0">
                <a:schemeClr val="accent1">
                  <a:alpha val="90000"/>
                </a:schemeClr>
              </a:gs>
              <a:gs pos="100000">
                <a:schemeClr val="accent1">
                  <a:alpha val="70000"/>
                </a:schemeClr>
              </a:gs>
            </a:gsLst>
            <a:lin ang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1" name="CustomShape 3"/>
          <p:cNvSpPr/>
          <p:nvPr/>
        </p:nvSpPr>
        <p:spPr>
          <a:xfrm rot="5400000">
            <a:off x="1373760" y="3861000"/>
            <a:ext cx="1623240" cy="4367160"/>
          </a:xfrm>
          <a:prstGeom prst="rect">
            <a:avLst/>
          </a:prstGeom>
          <a:gradFill rotWithShape="0">
            <a:gsLst>
              <a:gs pos="0">
                <a:schemeClr val="accent1">
                  <a:alpha val="90000"/>
                </a:schemeClr>
              </a:gs>
              <a:gs pos="100000">
                <a:schemeClr val="accent1">
                  <a:alpha val="70000"/>
                </a:schemeClr>
              </a:gs>
            </a:gsLst>
            <a:lin ang="108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102" name="Group 4"/>
          <p:cNvGrpSpPr/>
          <p:nvPr/>
        </p:nvGrpSpPr>
        <p:grpSpPr>
          <a:xfrm>
            <a:off x="0" y="1070280"/>
            <a:ext cx="2752200" cy="4645080"/>
            <a:chOff x="0" y="1070280"/>
            <a:chExt cx="2752200" cy="4645080"/>
          </a:xfrm>
        </p:grpSpPr>
        <p:sp>
          <p:nvSpPr>
            <p:cNvPr id="103" name="CustomShape 5"/>
            <p:cNvSpPr/>
            <p:nvPr/>
          </p:nvSpPr>
          <p:spPr>
            <a:xfrm>
              <a:off x="2450160" y="4822920"/>
              <a:ext cx="198720" cy="198720"/>
            </a:xfrm>
            <a:prstGeom prst="ellipse">
              <a:avLst/>
            </a:prstGeom>
            <a:solidFill>
              <a:schemeClr val="bg1">
                <a:alpha val="2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04" name="CustomShape 6"/>
            <p:cNvSpPr/>
            <p:nvPr/>
          </p:nvSpPr>
          <p:spPr>
            <a:xfrm>
              <a:off x="0" y="1070280"/>
              <a:ext cx="310320" cy="310320"/>
            </a:xfrm>
            <a:prstGeom prst="ellipse">
              <a:avLst/>
            </a:prstGeom>
            <a:solidFill>
              <a:schemeClr val="bg1">
                <a:alpha val="1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05" name="CustomShape 7"/>
            <p:cNvSpPr/>
            <p:nvPr/>
          </p:nvSpPr>
          <p:spPr>
            <a:xfrm>
              <a:off x="1114200" y="1570320"/>
              <a:ext cx="902880" cy="902880"/>
            </a:xfrm>
            <a:prstGeom prst="ellipse">
              <a:avLst/>
            </a:prstGeom>
            <a:solidFill>
              <a:schemeClr val="bg1"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06" name="CustomShape 8"/>
            <p:cNvSpPr/>
            <p:nvPr/>
          </p:nvSpPr>
          <p:spPr>
            <a:xfrm>
              <a:off x="854280" y="5419080"/>
              <a:ext cx="296280" cy="296280"/>
            </a:xfrm>
            <a:prstGeom prst="ellipse">
              <a:avLst/>
            </a:prstGeom>
            <a:solidFill>
              <a:schemeClr val="bg1">
                <a:alpha val="2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07" name="CustomShape 9"/>
            <p:cNvSpPr/>
            <p:nvPr/>
          </p:nvSpPr>
          <p:spPr>
            <a:xfrm>
              <a:off x="2313360" y="1153800"/>
              <a:ext cx="438840" cy="438840"/>
            </a:xfrm>
            <a:prstGeom prst="ellips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08" name="CustomShape 10"/>
          <p:cNvSpPr/>
          <p:nvPr/>
        </p:nvSpPr>
        <p:spPr>
          <a:xfrm rot="16200000">
            <a:off x="363240" y="1472040"/>
            <a:ext cx="6856200" cy="3915360"/>
          </a:xfrm>
          <a:custGeom>
            <a:avLst/>
            <a:gdLst/>
            <a:ahLst/>
            <a:cxnLst/>
            <a:rect l="l" t="t" r="r" b="b"/>
            <a:pathLst>
              <a:path w="9157486" h="2127943">
                <a:moveTo>
                  <a:pt x="9138134" y="0"/>
                </a:moveTo>
                <a:lnTo>
                  <a:pt x="9157486" y="2127943"/>
                </a:lnTo>
                <a:lnTo>
                  <a:pt x="13487" y="2127943"/>
                </a:lnTo>
                <a:lnTo>
                  <a:pt x="13487" y="1280202"/>
                </a:lnTo>
                <a:cubicBezTo>
                  <a:pt x="15496" y="857184"/>
                  <a:pt x="-1846" y="564666"/>
                  <a:pt x="163" y="141648"/>
                </a:cubicBezTo>
                <a:cubicBezTo>
                  <a:pt x="3568670" y="1577063"/>
                  <a:pt x="7137176" y="1131097"/>
                  <a:pt x="9138134" y="0"/>
                </a:cubicBezTo>
                <a:close/>
              </a:path>
            </a:pathLst>
          </a:custGeom>
          <a:gradFill rotWithShape="0">
            <a:gsLst>
              <a:gs pos="0">
                <a:schemeClr val="accent1">
                  <a:alpha val="90000"/>
                </a:schemeClr>
              </a:gs>
              <a:gs pos="100000">
                <a:schemeClr val="accent1">
                  <a:alpha val="70000"/>
                </a:schemeClr>
              </a:gs>
            </a:gsLst>
            <a:lin ang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9" name="CustomShape 11"/>
          <p:cNvSpPr/>
          <p:nvPr/>
        </p:nvSpPr>
        <p:spPr>
          <a:xfrm rot="16200000">
            <a:off x="2300760" y="-3240"/>
            <a:ext cx="6867000" cy="6877440"/>
          </a:xfrm>
          <a:custGeom>
            <a:avLst/>
            <a:gdLst/>
            <a:ahLst/>
            <a:cxnLst/>
            <a:rect l="l" t="t" r="r" b="b"/>
            <a:pathLst>
              <a:path w="6868891" h="6879174">
                <a:moveTo>
                  <a:pt x="6868891" y="197279"/>
                </a:moveTo>
                <a:cubicBezTo>
                  <a:pt x="6865263" y="1808265"/>
                  <a:pt x="6858000" y="6879174"/>
                  <a:pt x="6858000" y="6879174"/>
                </a:cubicBezTo>
                <a:lnTo>
                  <a:pt x="0" y="6879174"/>
                </a:lnTo>
                <a:lnTo>
                  <a:pt x="0" y="0"/>
                </a:lnTo>
                <a:cubicBezTo>
                  <a:pt x="2329546" y="1257529"/>
                  <a:pt x="4524837" y="1741029"/>
                  <a:pt x="6868891" y="197279"/>
                </a:cubicBezTo>
                <a:close/>
              </a:path>
            </a:pathLst>
          </a:custGeom>
          <a:gradFill rotWithShape="0">
            <a:gsLst>
              <a:gs pos="25000">
                <a:schemeClr val="bg1"/>
              </a:gs>
              <a:gs pos="100000">
                <a:srgbClr val="EEEEEE"/>
              </a:gs>
            </a:gsLst>
            <a:lin ang="18900000"/>
          </a:gradFill>
          <a:ln>
            <a:noFill/>
          </a:ln>
          <a:effectLst>
            <a:outerShdw blurRad="25400" dist="25400" dir="10800000" algn="r" rotWithShape="0">
              <a:srgbClr val="000000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0" name="CustomShape 12"/>
          <p:cNvSpPr/>
          <p:nvPr/>
        </p:nvSpPr>
        <p:spPr>
          <a:xfrm>
            <a:off x="4936680" y="2346149"/>
            <a:ext cx="315000" cy="315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400" b="1" strike="noStrike" spc="-1">
                <a:solidFill>
                  <a:srgbClr val="FFFFFF"/>
                </a:solidFill>
                <a:latin typeface="微软雅黑"/>
                <a:ea typeface="微软雅黑"/>
              </a:rPr>
              <a:t>1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111" name="CustomShape 13"/>
          <p:cNvSpPr/>
          <p:nvPr/>
        </p:nvSpPr>
        <p:spPr>
          <a:xfrm>
            <a:off x="5468400" y="2352629"/>
            <a:ext cx="2401560" cy="30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wrap="none"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400" b="1" strike="noStrike" spc="-1">
                <a:solidFill>
                  <a:srgbClr val="008A98"/>
                </a:solidFill>
                <a:latin typeface="微软雅黑"/>
                <a:ea typeface="微软雅黑"/>
              </a:rPr>
              <a:t>Background &amp; Motivation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112" name="CustomShape 14"/>
          <p:cNvSpPr/>
          <p:nvPr/>
        </p:nvSpPr>
        <p:spPr>
          <a:xfrm>
            <a:off x="4936680" y="2779949"/>
            <a:ext cx="315000" cy="315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400" b="1" strike="noStrike" spc="-1">
                <a:solidFill>
                  <a:srgbClr val="FFFFFF"/>
                </a:solidFill>
                <a:latin typeface="微软雅黑"/>
                <a:ea typeface="微软雅黑"/>
              </a:rPr>
              <a:t>2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113" name="CustomShape 15"/>
          <p:cNvSpPr/>
          <p:nvPr/>
        </p:nvSpPr>
        <p:spPr>
          <a:xfrm>
            <a:off x="5459400" y="2786069"/>
            <a:ext cx="2898360" cy="30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wrap="none"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altLang="zh-CN" sz="1400" b="1" spc="-1" dirty="0" smtClean="0">
                <a:solidFill>
                  <a:srgbClr val="008A98"/>
                </a:solidFill>
                <a:latin typeface="微软雅黑"/>
                <a:ea typeface="微软雅黑"/>
              </a:rPr>
              <a:t>Feature Engineering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114" name="CustomShape 16"/>
          <p:cNvSpPr/>
          <p:nvPr/>
        </p:nvSpPr>
        <p:spPr>
          <a:xfrm>
            <a:off x="4936680" y="3213389"/>
            <a:ext cx="315000" cy="315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400" b="1" strike="noStrike" spc="-1">
                <a:solidFill>
                  <a:srgbClr val="FFFFFF"/>
                </a:solidFill>
                <a:latin typeface="微软雅黑"/>
                <a:ea typeface="微软雅黑"/>
              </a:rPr>
              <a:t>3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115" name="CustomShape 17"/>
          <p:cNvSpPr/>
          <p:nvPr/>
        </p:nvSpPr>
        <p:spPr>
          <a:xfrm>
            <a:off x="5446080" y="3219509"/>
            <a:ext cx="3026520" cy="30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wrap="none"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400" b="1" strike="noStrike" spc="-1">
                <a:solidFill>
                  <a:srgbClr val="008A98"/>
                </a:solidFill>
                <a:latin typeface="微软雅黑"/>
                <a:ea typeface="微软雅黑"/>
              </a:rPr>
              <a:t>Hybrid Representation Learning 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116" name="CustomShape 18"/>
          <p:cNvSpPr/>
          <p:nvPr/>
        </p:nvSpPr>
        <p:spPr>
          <a:xfrm>
            <a:off x="4936680" y="3646829"/>
            <a:ext cx="315000" cy="315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400" b="1" strike="noStrike" spc="-1">
                <a:solidFill>
                  <a:srgbClr val="FFFFFF"/>
                </a:solidFill>
                <a:latin typeface="微软雅黑"/>
                <a:ea typeface="微软雅黑"/>
              </a:rPr>
              <a:t>4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117" name="CustomShape 19"/>
          <p:cNvSpPr/>
          <p:nvPr/>
        </p:nvSpPr>
        <p:spPr>
          <a:xfrm>
            <a:off x="5415120" y="3653309"/>
            <a:ext cx="2039040" cy="30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wrap="none"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400" b="1" strike="noStrike" spc="-1" dirty="0" smtClean="0">
                <a:solidFill>
                  <a:srgbClr val="008A98"/>
                </a:solidFill>
                <a:latin typeface="微软雅黑"/>
                <a:ea typeface="微软雅黑"/>
              </a:rPr>
              <a:t> Experimental </a:t>
            </a:r>
            <a:r>
              <a:rPr lang="en-US" sz="1400" b="1" strike="noStrike" spc="-1" dirty="0">
                <a:solidFill>
                  <a:srgbClr val="008A98"/>
                </a:solidFill>
                <a:latin typeface="微软雅黑"/>
                <a:ea typeface="微软雅黑"/>
              </a:rPr>
              <a:t>Results</a:t>
            </a:r>
            <a:endParaRPr lang="en-US" sz="1400" b="0" strike="noStrike" spc="-1" dirty="0">
              <a:latin typeface="Arial"/>
            </a:endParaRPr>
          </a:p>
        </p:txBody>
      </p:sp>
      <p:pic>
        <p:nvPicPr>
          <p:cNvPr id="119" name="图片 27"/>
          <p:cNvPicPr/>
          <p:nvPr/>
        </p:nvPicPr>
        <p:blipFill>
          <a:blip r:embed="rId4"/>
          <a:stretch/>
        </p:blipFill>
        <p:spPr>
          <a:xfrm>
            <a:off x="6393960" y="890640"/>
            <a:ext cx="734760" cy="1099440"/>
          </a:xfrm>
          <a:prstGeom prst="rect">
            <a:avLst/>
          </a:prstGeom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4796922" y="4412886"/>
            <a:ext cx="3675678" cy="189311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This Paper – has been submitted to </a:t>
            </a:r>
          </a:p>
          <a:p>
            <a:r>
              <a:rPr lang="en-AU" sz="1400" dirty="0">
                <a:latin typeface="微软雅黑" pitchFamily="34" charset="-122"/>
                <a:ea typeface="微软雅黑" pitchFamily="34" charset="-122"/>
              </a:rPr>
              <a:t>IEEE Transactions on Information Forensics and </a:t>
            </a:r>
            <a:r>
              <a:rPr lang="en-AU" sz="1400" dirty="0" smtClean="0">
                <a:latin typeface="微软雅黑" pitchFamily="34" charset="-122"/>
                <a:ea typeface="微软雅黑" pitchFamily="34" charset="-122"/>
              </a:rPr>
              <a:t>Security(TIFS)</a:t>
            </a:r>
            <a:r>
              <a:rPr lang="en-US" sz="1400" dirty="0" smtClean="0">
                <a:latin typeface="微软雅黑" pitchFamily="34" charset="-122"/>
                <a:ea typeface="微软雅黑" pitchFamily="34" charset="-122"/>
              </a:rPr>
              <a:t> - </a:t>
            </a: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Core Ranking A* on 25/03/2019</a:t>
            </a:r>
            <a:endParaRPr lang="en-AU" sz="1400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82104554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pc="-1" dirty="0">
                <a:solidFill>
                  <a:srgbClr val="262626"/>
                </a:solidFill>
                <a:latin typeface="微软雅黑"/>
                <a:ea typeface="微软雅黑"/>
              </a:rPr>
              <a:t>Evaluation – Compare with State-of-the-art works</a:t>
            </a:r>
            <a:r>
              <a:rPr lang="en-AU" dirty="0"/>
              <a:t/>
            </a:r>
            <a:br>
              <a:rPr lang="en-AU" dirty="0"/>
            </a:br>
            <a:r>
              <a:rPr lang="en-AU" spc="-1" dirty="0">
                <a:solidFill>
                  <a:srgbClr val="262626"/>
                </a:solidFill>
                <a:latin typeface="微软雅黑"/>
                <a:ea typeface="微软雅黑"/>
              </a:rPr>
              <a:t>&amp; baseline methods</a:t>
            </a:r>
            <a:r>
              <a:rPr lang="en-AU" spc="-1" dirty="0">
                <a:latin typeface="Arial"/>
              </a:rPr>
              <a:t/>
            </a:r>
            <a:br>
              <a:rPr lang="en-AU" spc="-1" dirty="0">
                <a:latin typeface="Arial"/>
              </a:rPr>
            </a:br>
            <a:endParaRPr lang="en-AU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/>
        </p:blipFill>
        <p:spPr>
          <a:xfrm>
            <a:off x="1872000" y="1368000"/>
            <a:ext cx="5611320" cy="2543760"/>
          </a:xfrm>
          <a:prstGeom prst="rect">
            <a:avLst/>
          </a:prstGeom>
          <a:ln>
            <a:noFill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26296"/>
            <a:ext cx="9144000" cy="191911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41492" y="5846428"/>
            <a:ext cx="8072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800" dirty="0" smtClean="0">
                <a:solidFill>
                  <a:srgbClr val="FF6600"/>
                </a:solidFill>
              </a:rPr>
              <a:t>●</a:t>
            </a:r>
            <a:r>
              <a:rPr lang="en-US" altLang="zh-CN" sz="1800" dirty="0" smtClean="0">
                <a:solidFill>
                  <a:schemeClr val="tx1"/>
                </a:solidFill>
              </a:rPr>
              <a:t> </a:t>
            </a:r>
            <a:r>
              <a:rPr lang="en-US" altLang="zh-CN" sz="1800" dirty="0" err="1" smtClean="0">
                <a:solidFill>
                  <a:schemeClr val="tx1"/>
                </a:solidFill>
              </a:rPr>
              <a:t>DeepWalk</a:t>
            </a:r>
            <a:r>
              <a:rPr lang="en-US" altLang="zh-CN" sz="1800" dirty="0" smtClean="0">
                <a:solidFill>
                  <a:schemeClr val="tx1"/>
                </a:solidFill>
              </a:rPr>
              <a:t>, </a:t>
            </a:r>
            <a:r>
              <a:rPr lang="en-US" altLang="zh-CN" sz="1800" dirty="0" smtClean="0">
                <a:solidFill>
                  <a:srgbClr val="00B0F0"/>
                </a:solidFill>
              </a:rPr>
              <a:t>●</a:t>
            </a:r>
            <a:r>
              <a:rPr lang="en-US" altLang="zh-CN" sz="1800" dirty="0" smtClean="0">
                <a:solidFill>
                  <a:srgbClr val="FF6600"/>
                </a:solidFill>
              </a:rPr>
              <a:t> </a:t>
            </a:r>
            <a:r>
              <a:rPr lang="en-US" altLang="zh-CN" sz="1800" dirty="0" smtClean="0">
                <a:solidFill>
                  <a:schemeClr val="tx1"/>
                </a:solidFill>
              </a:rPr>
              <a:t>Doc2Vec, </a:t>
            </a:r>
            <a:r>
              <a:rPr lang="en-US" altLang="zh-CN" sz="1800" dirty="0" smtClean="0">
                <a:solidFill>
                  <a:srgbClr val="B2B2B2"/>
                </a:solidFill>
              </a:rPr>
              <a:t>●</a:t>
            </a:r>
            <a:r>
              <a:rPr lang="en-US" sz="1800" dirty="0" smtClean="0">
                <a:solidFill>
                  <a:schemeClr val="tx1"/>
                </a:solidFill>
              </a:rPr>
              <a:t> ANDRE</a:t>
            </a:r>
            <a:endParaRPr lang="en-AU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837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pc="-1" dirty="0">
                <a:solidFill>
                  <a:srgbClr val="262626"/>
                </a:solidFill>
                <a:latin typeface="微软雅黑"/>
                <a:ea typeface="微软雅黑"/>
              </a:rPr>
              <a:t>Evaluation – Compare with State-of-the-art works</a:t>
            </a:r>
            <a:r>
              <a:rPr lang="en-AU" dirty="0"/>
              <a:t/>
            </a:r>
            <a:br>
              <a:rPr lang="en-AU" dirty="0"/>
            </a:br>
            <a:r>
              <a:rPr lang="en-AU" spc="-1" dirty="0">
                <a:solidFill>
                  <a:srgbClr val="262626"/>
                </a:solidFill>
                <a:latin typeface="微软雅黑"/>
                <a:ea typeface="微软雅黑"/>
              </a:rPr>
              <a:t>&amp; baseline methods</a:t>
            </a:r>
            <a:r>
              <a:rPr lang="en-AU" spc="-1" dirty="0">
                <a:latin typeface="Arial"/>
              </a:rPr>
              <a:t/>
            </a:r>
            <a:br>
              <a:rPr lang="en-AU" spc="-1" dirty="0">
                <a:latin typeface="Arial"/>
              </a:rPr>
            </a:br>
            <a:endParaRPr lang="en-AU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09916"/>
            <a:ext cx="4392000" cy="1850208"/>
          </a:xfrm>
          <a:prstGeom prst="rect">
            <a:avLst/>
          </a:prstGeom>
        </p:spPr>
      </p:pic>
      <p:pic>
        <p:nvPicPr>
          <p:cNvPr id="4" name="Picture 3"/>
          <p:cNvPicPr/>
          <p:nvPr/>
        </p:nvPicPr>
        <p:blipFill>
          <a:blip r:embed="rId3"/>
          <a:stretch/>
        </p:blipFill>
        <p:spPr>
          <a:xfrm>
            <a:off x="72000" y="4032000"/>
            <a:ext cx="4320000" cy="2203560"/>
          </a:xfrm>
          <a:prstGeom prst="rect">
            <a:avLst/>
          </a:prstGeom>
          <a:ln>
            <a:noFill/>
          </a:ln>
        </p:spPr>
      </p:pic>
      <p:pic>
        <p:nvPicPr>
          <p:cNvPr id="5" name="Picture 4"/>
          <p:cNvPicPr/>
          <p:nvPr/>
        </p:nvPicPr>
        <p:blipFill>
          <a:blip r:embed="rId4"/>
          <a:stretch/>
        </p:blipFill>
        <p:spPr>
          <a:xfrm>
            <a:off x="4511160" y="2664000"/>
            <a:ext cx="4416840" cy="266904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20400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spc="-1" dirty="0">
                <a:solidFill>
                  <a:srgbClr val="262626"/>
                </a:solidFill>
                <a:latin typeface="微软雅黑"/>
                <a:ea typeface="微软雅黑"/>
              </a:rPr>
              <a:t>Evaluation – Malware in outlier &amp; inlier</a:t>
            </a:r>
            <a:endParaRPr lang="en-US" spc="-1" dirty="0">
              <a:latin typeface="Arial"/>
            </a:endParaRPr>
          </a:p>
        </p:txBody>
      </p:sp>
      <p:pic>
        <p:nvPicPr>
          <p:cNvPr id="4" name="Picture 3"/>
          <p:cNvPicPr/>
          <p:nvPr/>
        </p:nvPicPr>
        <p:blipFill>
          <a:blip r:embed="rId2"/>
          <a:stretch/>
        </p:blipFill>
        <p:spPr>
          <a:xfrm>
            <a:off x="3621240" y="1255680"/>
            <a:ext cx="5522760" cy="2632320"/>
          </a:xfrm>
          <a:prstGeom prst="rect">
            <a:avLst/>
          </a:prstGeom>
          <a:ln>
            <a:noFill/>
          </a:ln>
        </p:spPr>
      </p:pic>
      <p:pic>
        <p:nvPicPr>
          <p:cNvPr id="5" name="Picture 4"/>
          <p:cNvPicPr/>
          <p:nvPr/>
        </p:nvPicPr>
        <p:blipFill>
          <a:blip r:embed="rId3"/>
          <a:stretch/>
        </p:blipFill>
        <p:spPr>
          <a:xfrm>
            <a:off x="813240" y="1609920"/>
            <a:ext cx="2832120" cy="2134080"/>
          </a:xfrm>
          <a:prstGeom prst="rect">
            <a:avLst/>
          </a:prstGeom>
          <a:ln>
            <a:noFill/>
          </a:ln>
        </p:spPr>
      </p:pic>
      <p:pic>
        <p:nvPicPr>
          <p:cNvPr id="6" name="Picture 5"/>
          <p:cNvPicPr/>
          <p:nvPr/>
        </p:nvPicPr>
        <p:blipFill>
          <a:blip r:embed="rId4"/>
          <a:stretch/>
        </p:blipFill>
        <p:spPr>
          <a:xfrm>
            <a:off x="771480" y="3528000"/>
            <a:ext cx="7436520" cy="296208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32524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1" dirty="0">
                <a:solidFill>
                  <a:srgbClr val="262626"/>
                </a:solidFill>
                <a:latin typeface="微软雅黑"/>
                <a:ea typeface="微软雅黑"/>
              </a:rPr>
              <a:t>Evaluation – Manual Estimation</a:t>
            </a:r>
            <a:r>
              <a:rPr lang="en-US" spc="-1" dirty="0">
                <a:latin typeface="Arial"/>
              </a:rPr>
              <a:t/>
            </a:r>
            <a:br>
              <a:rPr lang="en-US" spc="-1" dirty="0">
                <a:latin typeface="Arial"/>
              </a:rPr>
            </a:br>
            <a:endParaRPr lang="en-AU" dirty="0"/>
          </a:p>
        </p:txBody>
      </p:sp>
      <p:sp>
        <p:nvSpPr>
          <p:cNvPr id="3" name="CustomShape 1"/>
          <p:cNvSpPr/>
          <p:nvPr/>
        </p:nvSpPr>
        <p:spPr>
          <a:xfrm>
            <a:off x="361800" y="371520"/>
            <a:ext cx="8227800" cy="531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72000" tIns="72000" rIns="0" bIns="72000"/>
          <a:lstStyle/>
          <a:p>
            <a:pPr>
              <a:lnSpc>
                <a:spcPct val="100000"/>
              </a:lnSpc>
            </a:pPr>
            <a:r>
              <a:rPr lang="en-US" sz="2400" b="0" strike="noStrike" spc="-1" dirty="0">
                <a:solidFill>
                  <a:srgbClr val="262626"/>
                </a:solidFill>
                <a:latin typeface="微软雅黑"/>
                <a:ea typeface="微软雅黑"/>
              </a:rPr>
              <a:t>Evaluation – Manual Estimation</a:t>
            </a:r>
            <a:endParaRPr lang="en-US" sz="2400" b="0" strike="noStrike" spc="-1" dirty="0">
              <a:latin typeface="Arial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700" y="2335776"/>
            <a:ext cx="7620000" cy="11049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65699" y="1818968"/>
            <a:ext cx="7239435" cy="369332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800" b="1" dirty="0" smtClean="0">
                <a:solidFill>
                  <a:schemeClr val="tx1"/>
                </a:solidFill>
              </a:rPr>
              <a:t>AndroidManifest</a:t>
            </a:r>
            <a:r>
              <a:rPr lang="en-AU" sz="1800" dirty="0" smtClean="0">
                <a:solidFill>
                  <a:schemeClr val="tx1"/>
                </a:solidFill>
              </a:rPr>
              <a:t>.</a:t>
            </a:r>
            <a:r>
              <a:rPr lang="en-AU" sz="1800" b="1" dirty="0" smtClean="0">
                <a:solidFill>
                  <a:schemeClr val="tx1"/>
                </a:solidFill>
              </a:rPr>
              <a:t>xml – risky meta information</a:t>
            </a:r>
            <a:endParaRPr lang="en-AU" sz="1800" dirty="0">
              <a:solidFill>
                <a:schemeClr val="tx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0176"/>
            <a:ext cx="9144000" cy="197491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65698" y="3752271"/>
            <a:ext cx="7239435" cy="369332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800" b="1" dirty="0" smtClean="0">
                <a:solidFill>
                  <a:schemeClr val="tx1"/>
                </a:solidFill>
              </a:rPr>
              <a:t>Target payloads to understand malicious </a:t>
            </a:r>
            <a:r>
              <a:rPr lang="en-AU" sz="1800" b="1" dirty="0" err="1" smtClean="0">
                <a:solidFill>
                  <a:schemeClr val="tx1"/>
                </a:solidFill>
              </a:rPr>
              <a:t>behavior</a:t>
            </a:r>
            <a:endParaRPr lang="en-AU" sz="1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5670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1" dirty="0">
                <a:solidFill>
                  <a:srgbClr val="000000"/>
                </a:solidFill>
                <a:latin typeface="Arial"/>
                <a:ea typeface="DejaVu Sans"/>
              </a:rPr>
              <a:t>Future Work </a:t>
            </a:r>
            <a:r>
              <a:rPr lang="en-US" spc="-1" dirty="0">
                <a:latin typeface="Arial"/>
              </a:rPr>
              <a:t/>
            </a:r>
            <a:br>
              <a:rPr lang="en-US" spc="-1" dirty="0">
                <a:latin typeface="Arial"/>
              </a:rPr>
            </a:br>
            <a:endParaRPr lang="en-AU" dirty="0"/>
          </a:p>
        </p:txBody>
      </p:sp>
      <p:sp>
        <p:nvSpPr>
          <p:cNvPr id="3" name="CustomShape 2"/>
          <p:cNvSpPr/>
          <p:nvPr/>
        </p:nvSpPr>
        <p:spPr>
          <a:xfrm>
            <a:off x="308340" y="2291393"/>
            <a:ext cx="8334720" cy="1792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 dirty="0" smtClean="0">
                <a:solidFill>
                  <a:srgbClr val="000000"/>
                </a:solidFill>
                <a:latin typeface="Arial"/>
                <a:ea typeface="DejaVu Sans"/>
              </a:rPr>
              <a:t>Study </a:t>
            </a: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of Repackaging Malware for Evading Machine-Learning Detection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A Survey on </a:t>
            </a:r>
            <a:r>
              <a:rPr lang="en-US" sz="1800" b="0" strike="noStrike" spc="-1" dirty="0" smtClean="0">
                <a:solidFill>
                  <a:srgbClr val="000000"/>
                </a:solidFill>
                <a:latin typeface="Arial"/>
                <a:ea typeface="DejaVu Sans"/>
              </a:rPr>
              <a:t>Android malware </a:t>
            </a:r>
            <a:r>
              <a:rPr lang="en-US" sz="1800" spc="-1" dirty="0">
                <a:solidFill>
                  <a:srgbClr val="000000"/>
                </a:solidFill>
                <a:latin typeface="Arial"/>
                <a:ea typeface="DejaVu Sans"/>
              </a:rPr>
              <a:t>c</a:t>
            </a:r>
            <a:r>
              <a:rPr lang="en-US" sz="1800" b="0" strike="noStrike" spc="-1" dirty="0" smtClean="0">
                <a:solidFill>
                  <a:srgbClr val="000000"/>
                </a:solidFill>
                <a:latin typeface="Arial"/>
                <a:ea typeface="DejaVu Sans"/>
              </a:rPr>
              <a:t>lustering </a:t>
            </a: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and </a:t>
            </a:r>
            <a:r>
              <a:rPr lang="en-US" sz="1800" spc="-1" dirty="0">
                <a:solidFill>
                  <a:srgbClr val="000000"/>
                </a:solidFill>
                <a:latin typeface="Arial"/>
                <a:ea typeface="DejaVu Sans"/>
              </a:rPr>
              <a:t>c</a:t>
            </a:r>
            <a:r>
              <a:rPr lang="en-US" sz="1800" b="0" strike="noStrike" spc="-1" dirty="0" smtClean="0">
                <a:solidFill>
                  <a:srgbClr val="000000"/>
                </a:solidFill>
                <a:latin typeface="Arial"/>
                <a:ea typeface="DejaVu Sans"/>
              </a:rPr>
              <a:t>lassification against obfuscation and adversarial </a:t>
            </a:r>
            <a:r>
              <a:rPr lang="en-US" sz="1800" spc="-1" dirty="0" smtClean="0">
                <a:solidFill>
                  <a:srgbClr val="000000"/>
                </a:solidFill>
                <a:latin typeface="Arial"/>
                <a:ea typeface="DejaVu Sans"/>
              </a:rPr>
              <a:t>malware</a:t>
            </a:r>
            <a:endParaRPr lang="en-US" sz="18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38840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图片 7"/>
          <p:cNvPicPr/>
          <p:nvPr/>
        </p:nvPicPr>
        <p:blipFill>
          <a:blip r:embed="rId2"/>
          <a:srcRect t="15195"/>
          <a:stretch/>
        </p:blipFill>
        <p:spPr>
          <a:xfrm>
            <a:off x="0" y="0"/>
            <a:ext cx="9142200" cy="5814360"/>
          </a:xfrm>
          <a:prstGeom prst="rect">
            <a:avLst/>
          </a:prstGeom>
          <a:ln>
            <a:noFill/>
          </a:ln>
        </p:spPr>
      </p:pic>
      <p:sp>
        <p:nvSpPr>
          <p:cNvPr id="208" name="CustomShape 1"/>
          <p:cNvSpPr/>
          <p:nvPr/>
        </p:nvSpPr>
        <p:spPr>
          <a:xfrm>
            <a:off x="0" y="2842200"/>
            <a:ext cx="9142200" cy="2049840"/>
          </a:xfrm>
          <a:custGeom>
            <a:avLst/>
            <a:gdLst/>
            <a:ahLst/>
            <a:cxnLst/>
            <a:rect l="l" t="t" r="r" b="b"/>
            <a:pathLst>
              <a:path w="9143999" h="2051818">
                <a:moveTo>
                  <a:pt x="9143999" y="0"/>
                </a:moveTo>
                <a:lnTo>
                  <a:pt x="9143999" y="2051818"/>
                </a:lnTo>
                <a:lnTo>
                  <a:pt x="0" y="2051818"/>
                </a:lnTo>
                <a:lnTo>
                  <a:pt x="0" y="1204077"/>
                </a:lnTo>
                <a:lnTo>
                  <a:pt x="6027" y="1207403"/>
                </a:lnTo>
                <a:cubicBezTo>
                  <a:pt x="2066505" y="2238985"/>
                  <a:pt x="5621740" y="1499327"/>
                  <a:pt x="7674511" y="718908"/>
                </a:cubicBezTo>
                <a:cubicBezTo>
                  <a:pt x="8085065" y="562824"/>
                  <a:pt x="8552064" y="336225"/>
                  <a:pt x="9044856" y="57555"/>
                </a:cubicBezTo>
                <a:lnTo>
                  <a:pt x="9143999" y="0"/>
                </a:lnTo>
                <a:close/>
              </a:path>
            </a:pathLst>
          </a:custGeom>
          <a:gradFill rotWithShape="0">
            <a:gsLst>
              <a:gs pos="0">
                <a:schemeClr val="accent1">
                  <a:alpha val="90000"/>
                </a:schemeClr>
              </a:gs>
              <a:gs pos="100000">
                <a:schemeClr val="accent1">
                  <a:alpha val="70000"/>
                </a:schemeClr>
              </a:gs>
            </a:gsLst>
            <a:lin ang="54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9" name="CustomShape 2"/>
          <p:cNvSpPr/>
          <p:nvPr/>
        </p:nvSpPr>
        <p:spPr>
          <a:xfrm>
            <a:off x="0" y="3380040"/>
            <a:ext cx="9142200" cy="3476160"/>
          </a:xfrm>
          <a:custGeom>
            <a:avLst/>
            <a:gdLst/>
            <a:ahLst/>
            <a:cxnLst/>
            <a:rect l="l" t="t" r="r" b="b"/>
            <a:pathLst>
              <a:path w="9143999" h="3478011">
                <a:moveTo>
                  <a:pt x="9143999" y="0"/>
                </a:moveTo>
                <a:lnTo>
                  <a:pt x="9143999" y="1393716"/>
                </a:lnTo>
                <a:lnTo>
                  <a:pt x="9143999" y="1513865"/>
                </a:lnTo>
                <a:lnTo>
                  <a:pt x="9143999" y="3478011"/>
                </a:lnTo>
                <a:lnTo>
                  <a:pt x="0" y="3478011"/>
                </a:lnTo>
                <a:lnTo>
                  <a:pt x="0" y="1513865"/>
                </a:lnTo>
                <a:lnTo>
                  <a:pt x="0" y="1393716"/>
                </a:lnTo>
                <a:lnTo>
                  <a:pt x="0" y="846204"/>
                </a:lnTo>
                <a:lnTo>
                  <a:pt x="303379" y="970246"/>
                </a:lnTo>
                <a:cubicBezTo>
                  <a:pt x="2685816" y="1852356"/>
                  <a:pt x="6241504" y="1135756"/>
                  <a:pt x="8360497" y="342756"/>
                </a:cubicBezTo>
                <a:cubicBezTo>
                  <a:pt x="8544757" y="273800"/>
                  <a:pt x="8739002" y="191802"/>
                  <a:pt x="8941037" y="98098"/>
                </a:cubicBezTo>
                <a:close/>
              </a:path>
            </a:pathLst>
          </a:custGeom>
          <a:gradFill rotWithShape="0">
            <a:gsLst>
              <a:gs pos="17000">
                <a:schemeClr val="bg1"/>
              </a:gs>
              <a:gs pos="100000">
                <a:srgbClr val="EEEEEE"/>
              </a:gs>
            </a:gsLst>
            <a:lin ang="2700000"/>
          </a:gradFill>
          <a:ln>
            <a:noFill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0" name="CustomShape 3"/>
          <p:cNvSpPr/>
          <p:nvPr/>
        </p:nvSpPr>
        <p:spPr>
          <a:xfrm>
            <a:off x="4895640" y="5247360"/>
            <a:ext cx="3919320" cy="1064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 sz="4000" b="1" strike="noStrike" spc="-1">
                <a:solidFill>
                  <a:srgbClr val="008A98"/>
                </a:solidFill>
                <a:latin typeface="Arial"/>
                <a:ea typeface="微软雅黑"/>
              </a:rPr>
              <a:t>Thanks</a:t>
            </a:r>
            <a:r>
              <a:rPr lang="en-US" sz="4000" b="1" strike="noStrike" spc="-1">
                <a:solidFill>
                  <a:srgbClr val="C00000"/>
                </a:solidFill>
                <a:latin typeface="Arial"/>
                <a:ea typeface="微软雅黑"/>
              </a:rPr>
              <a:t> </a:t>
            </a:r>
            <a:r>
              <a:t/>
            </a:r>
            <a:br/>
            <a:r>
              <a:rPr lang="en-US" sz="2400" b="1" strike="noStrike" spc="-1">
                <a:solidFill>
                  <a:srgbClr val="808080"/>
                </a:solidFill>
                <a:latin typeface="Arial"/>
                <a:ea typeface="微软雅黑"/>
              </a:rPr>
              <a:t>For Your Listening</a:t>
            </a:r>
            <a:endParaRPr lang="en-US" sz="2400" b="0" strike="noStrike" spc="-1">
              <a:latin typeface="Arial"/>
            </a:endParaRPr>
          </a:p>
        </p:txBody>
      </p:sp>
      <p:pic>
        <p:nvPicPr>
          <p:cNvPr id="211" name="图片 8"/>
          <p:cNvPicPr/>
          <p:nvPr/>
        </p:nvPicPr>
        <p:blipFill>
          <a:blip r:embed="rId3"/>
          <a:stretch/>
        </p:blipFill>
        <p:spPr>
          <a:xfrm>
            <a:off x="714240" y="5806800"/>
            <a:ext cx="321120" cy="48096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75253961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1" dirty="0">
                <a:solidFill>
                  <a:srgbClr val="262626"/>
                </a:solidFill>
                <a:latin typeface="微软雅黑"/>
                <a:ea typeface="微软雅黑"/>
              </a:rPr>
              <a:t>Background and Motivation</a:t>
            </a:r>
            <a:endParaRPr lang="zh-CN" altLang="en-US" dirty="0"/>
          </a:p>
        </p:txBody>
      </p:sp>
      <p:pic>
        <p:nvPicPr>
          <p:cNvPr id="9" name="Picture 2"/>
          <p:cNvPicPr/>
          <p:nvPr/>
        </p:nvPicPr>
        <p:blipFill>
          <a:blip r:embed="rId2"/>
          <a:stretch/>
        </p:blipFill>
        <p:spPr>
          <a:xfrm>
            <a:off x="55800" y="2012400"/>
            <a:ext cx="6300360" cy="3960720"/>
          </a:xfrm>
          <a:prstGeom prst="rect">
            <a:avLst/>
          </a:prstGeom>
          <a:ln>
            <a:noFill/>
          </a:ln>
        </p:spPr>
      </p:pic>
      <p:sp>
        <p:nvSpPr>
          <p:cNvPr id="10" name="CustomShape 2"/>
          <p:cNvSpPr/>
          <p:nvPr/>
        </p:nvSpPr>
        <p:spPr>
          <a:xfrm>
            <a:off x="5631120" y="1691280"/>
            <a:ext cx="3078771" cy="1541447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zh-CN" sz="2000" b="0" strike="noStrike" spc="-1" dirty="0" smtClean="0">
                <a:latin typeface="Arial"/>
              </a:rPr>
              <a:t>Android devices have presented around 80% of all smart phones </a:t>
            </a:r>
            <a:r>
              <a:rPr lang="en-US" altLang="zh-CN" sz="2000" spc="-1" dirty="0" smtClean="0">
                <a:latin typeface="Arial"/>
              </a:rPr>
              <a:t>since 2017 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altLang="zh-CN" sz="2000" spc="-1" dirty="0">
              <a:latin typeface="Arial"/>
            </a:endParaRPr>
          </a:p>
        </p:txBody>
      </p:sp>
      <p:sp>
        <p:nvSpPr>
          <p:cNvPr id="7" name="CustomShape 2"/>
          <p:cNvSpPr/>
          <p:nvPr/>
        </p:nvSpPr>
        <p:spPr>
          <a:xfrm>
            <a:off x="5631120" y="3992760"/>
            <a:ext cx="3078771" cy="1111933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spc="-1" dirty="0" smtClean="0">
                <a:latin typeface="Arial"/>
              </a:rPr>
              <a:t>There are 350,000 new  discovered malware per day </a:t>
            </a:r>
            <a:endParaRPr lang="en-US" sz="20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4356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1" dirty="0">
                <a:solidFill>
                  <a:srgbClr val="262626"/>
                </a:solidFill>
                <a:latin typeface="微软雅黑"/>
                <a:ea typeface="微软雅黑"/>
              </a:rPr>
              <a:t>Background and Motivation</a:t>
            </a:r>
            <a:r>
              <a:rPr lang="en-US" spc="-1" dirty="0">
                <a:latin typeface="Arial"/>
              </a:rPr>
              <a:t/>
            </a:r>
            <a:br>
              <a:rPr lang="en-US" spc="-1" dirty="0">
                <a:latin typeface="Arial"/>
              </a:rPr>
            </a:br>
            <a:endParaRPr lang="en-AU" dirty="0"/>
          </a:p>
        </p:txBody>
      </p:sp>
      <p:sp>
        <p:nvSpPr>
          <p:cNvPr id="3" name="CustomShape 2"/>
          <p:cNvSpPr/>
          <p:nvPr/>
        </p:nvSpPr>
        <p:spPr>
          <a:xfrm>
            <a:off x="96252" y="2059219"/>
            <a:ext cx="3224463" cy="1232621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Malware Family Identification: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400" b="0" strike="noStrike" spc="-1" dirty="0">
                <a:solidFill>
                  <a:srgbClr val="000000"/>
                </a:solidFill>
                <a:latin typeface="Arial"/>
                <a:ea typeface="宋体"/>
              </a:rPr>
              <a:t>• www.virustotal.com</a:t>
            </a:r>
            <a:endParaRPr lang="en-US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400" b="0" strike="noStrike" spc="-1" dirty="0">
              <a:latin typeface="Arial"/>
            </a:endParaRPr>
          </a:p>
        </p:txBody>
      </p:sp>
      <p:pic>
        <p:nvPicPr>
          <p:cNvPr id="4" name="Picture 2"/>
          <p:cNvPicPr/>
          <p:nvPr/>
        </p:nvPicPr>
        <p:blipFill>
          <a:blip r:embed="rId2"/>
          <a:stretch/>
        </p:blipFill>
        <p:spPr>
          <a:xfrm>
            <a:off x="3379375" y="1224000"/>
            <a:ext cx="5744880" cy="4913640"/>
          </a:xfrm>
          <a:prstGeom prst="rect">
            <a:avLst/>
          </a:prstGeom>
          <a:ln>
            <a:noFill/>
          </a:ln>
        </p:spPr>
      </p:pic>
      <p:sp>
        <p:nvSpPr>
          <p:cNvPr id="5" name="CustomShape 2"/>
          <p:cNvSpPr/>
          <p:nvPr/>
        </p:nvSpPr>
        <p:spPr>
          <a:xfrm>
            <a:off x="96252" y="3820643"/>
            <a:ext cx="3224463" cy="1916014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 dirty="0" smtClean="0">
                <a:solidFill>
                  <a:srgbClr val="000000"/>
                </a:solidFill>
                <a:latin typeface="Arial"/>
                <a:ea typeface="DejaVu Sans"/>
              </a:rPr>
              <a:t>Challenges</a:t>
            </a: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: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5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• AV(</a:t>
            </a:r>
            <a:r>
              <a:rPr lang="en-US" sz="15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AntiVirus</a:t>
            </a:r>
            <a:r>
              <a:rPr lang="en-US" sz="15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) label inconsistencies</a:t>
            </a:r>
            <a:endParaRPr lang="en-US" sz="15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5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5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• No universal naming conventions</a:t>
            </a:r>
            <a:endParaRPr lang="en-US" sz="15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5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5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• No Automatic method</a:t>
            </a:r>
            <a:endParaRPr lang="en-US" sz="15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5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5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63966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1" dirty="0">
                <a:solidFill>
                  <a:srgbClr val="262626"/>
                </a:solidFill>
                <a:latin typeface="微软雅黑"/>
                <a:ea typeface="微软雅黑"/>
              </a:rPr>
              <a:t>Existing </a:t>
            </a:r>
            <a:r>
              <a:rPr lang="en-US" spc="-1" dirty="0" smtClean="0">
                <a:solidFill>
                  <a:srgbClr val="262626"/>
                </a:solidFill>
                <a:latin typeface="微软雅黑"/>
                <a:ea typeface="微软雅黑"/>
              </a:rPr>
              <a:t>Efforts</a:t>
            </a:r>
            <a:endParaRPr lang="en-AU" dirty="0"/>
          </a:p>
        </p:txBody>
      </p:sp>
      <p:sp>
        <p:nvSpPr>
          <p:cNvPr id="3" name="CustomShape 2"/>
          <p:cNvSpPr/>
          <p:nvPr/>
        </p:nvSpPr>
        <p:spPr>
          <a:xfrm>
            <a:off x="1519615" y="1600943"/>
            <a:ext cx="6312712" cy="393526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AU" sz="1600" dirty="0"/>
              <a:t>A</a:t>
            </a:r>
            <a:r>
              <a:rPr lang="en-AU" sz="1600" dirty="0" smtClean="0"/>
              <a:t>utomatic </a:t>
            </a:r>
            <a:r>
              <a:rPr lang="en-AU" sz="1600" dirty="0"/>
              <a:t>malware </a:t>
            </a:r>
            <a:r>
              <a:rPr lang="en-AU" sz="1600" dirty="0" smtClean="0"/>
              <a:t>label </a:t>
            </a:r>
            <a:r>
              <a:rPr lang="en-AU" sz="1600" dirty="0" err="1" smtClean="0"/>
              <a:t>preprocessing</a:t>
            </a:r>
            <a:r>
              <a:rPr lang="en-AU" sz="1600" dirty="0" smtClean="0"/>
              <a:t> </a:t>
            </a:r>
            <a:r>
              <a:rPr lang="en-AU" sz="1600" dirty="0"/>
              <a:t>and then </a:t>
            </a:r>
            <a:r>
              <a:rPr lang="en-AU" sz="1600" dirty="0" smtClean="0"/>
              <a:t>plurality </a:t>
            </a:r>
            <a:r>
              <a:rPr lang="en-AU" sz="1600" dirty="0"/>
              <a:t>voting</a:t>
            </a:r>
            <a:endParaRPr lang="en-AU" sz="16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9615" y="2151784"/>
            <a:ext cx="6334089" cy="4140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444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1" dirty="0">
                <a:solidFill>
                  <a:srgbClr val="262626"/>
                </a:solidFill>
                <a:latin typeface="微软雅黑"/>
                <a:ea typeface="微软雅黑"/>
              </a:rPr>
              <a:t>Existing Efforts limitations and observations</a:t>
            </a:r>
            <a:r>
              <a:rPr lang="en-US" spc="-1" dirty="0">
                <a:latin typeface="Arial"/>
              </a:rPr>
              <a:t/>
            </a:r>
            <a:br>
              <a:rPr lang="en-US" spc="-1" dirty="0">
                <a:latin typeface="Arial"/>
              </a:rPr>
            </a:br>
            <a:endParaRPr lang="en-AU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2202" y="1335313"/>
            <a:ext cx="4885424" cy="4555245"/>
          </a:xfrm>
          <a:prstGeom prst="rect">
            <a:avLst/>
          </a:prstGeom>
        </p:spPr>
      </p:pic>
      <p:sp>
        <p:nvSpPr>
          <p:cNvPr id="4" name="CustomShape 2"/>
          <p:cNvSpPr/>
          <p:nvPr/>
        </p:nvSpPr>
        <p:spPr>
          <a:xfrm>
            <a:off x="97921" y="1995481"/>
            <a:ext cx="3754282" cy="1163356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AU" sz="1600" dirty="0" smtClean="0"/>
              <a:t>AVCLASS and EUPHONY are unable to produce a family name for 33.46% and 18.14% of the total apps</a:t>
            </a:r>
            <a:r>
              <a:rPr lang="en-US" sz="1600" dirty="0" smtClean="0"/>
              <a:t>(9000 apps)</a:t>
            </a:r>
            <a:r>
              <a:rPr lang="en-AU" sz="1600" dirty="0" smtClean="0"/>
              <a:t>.</a:t>
            </a:r>
          </a:p>
          <a:p>
            <a:pPr>
              <a:lnSpc>
                <a:spcPct val="100000"/>
              </a:lnSpc>
            </a:pPr>
            <a:endParaRPr lang="en-AU" sz="1600" b="0" strike="noStrike" spc="-1" dirty="0">
              <a:latin typeface="Arial"/>
            </a:endParaRPr>
          </a:p>
        </p:txBody>
      </p:sp>
      <p:sp>
        <p:nvSpPr>
          <p:cNvPr id="7" name="CustomShape 2"/>
          <p:cNvSpPr/>
          <p:nvPr/>
        </p:nvSpPr>
        <p:spPr>
          <a:xfrm>
            <a:off x="97921" y="3766042"/>
            <a:ext cx="3754282" cy="1517310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AU" sz="1600" spc="-1" dirty="0" smtClean="0">
              <a:latin typeface="Arial"/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AU" sz="1600" dirty="0"/>
              <a:t>P</a:t>
            </a:r>
            <a:r>
              <a:rPr lang="en-AU" sz="1600" dirty="0" smtClean="0"/>
              <a:t>lurality voting strategy is also hard to disambiguate inconsistency between two family names reported by close numbers of vendors.</a:t>
            </a:r>
            <a:endParaRPr lang="en-US" sz="15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49008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1" dirty="0">
                <a:solidFill>
                  <a:srgbClr val="262626"/>
                </a:solidFill>
                <a:latin typeface="微软雅黑"/>
                <a:ea typeface="微软雅黑"/>
              </a:rPr>
              <a:t>Our Aim &amp; Novelty</a:t>
            </a:r>
            <a:r>
              <a:rPr lang="en-US" spc="-1" dirty="0">
                <a:latin typeface="Arial"/>
              </a:rPr>
              <a:t/>
            </a:r>
            <a:br>
              <a:rPr lang="en-US" spc="-1" dirty="0">
                <a:latin typeface="Arial"/>
              </a:rPr>
            </a:br>
            <a:endParaRPr lang="en-AU" dirty="0"/>
          </a:p>
        </p:txBody>
      </p:sp>
      <p:sp>
        <p:nvSpPr>
          <p:cNvPr id="4" name="CustomShape 2"/>
          <p:cNvSpPr/>
          <p:nvPr/>
        </p:nvSpPr>
        <p:spPr>
          <a:xfrm>
            <a:off x="720000" y="2220840"/>
            <a:ext cx="8051040" cy="1366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 dirty="0" smtClean="0">
                <a:solidFill>
                  <a:srgbClr val="000000"/>
                </a:solidFill>
                <a:latin typeface="Arial"/>
                <a:ea typeface="Arial"/>
              </a:rPr>
              <a:t>• We present a new hybrid representation learning approach to cluster weakly-labeled Android malware.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 smtClean="0">
                <a:solidFill>
                  <a:srgbClr val="000000"/>
                </a:solidFill>
                <a:latin typeface="Arial"/>
                <a:ea typeface="Arial"/>
              </a:rPr>
              <a:t>• We proposed a new representation by successfully preserving </a:t>
            </a:r>
            <a:r>
              <a:rPr lang="en-US" sz="1800" b="0" strike="noStrike" spc="-1" dirty="0" err="1" smtClean="0">
                <a:solidFill>
                  <a:srgbClr val="000000"/>
                </a:solidFill>
                <a:latin typeface="Arial"/>
                <a:ea typeface="Arial"/>
              </a:rPr>
              <a:t>heterogeous</a:t>
            </a:r>
            <a:r>
              <a:rPr lang="en-US" sz="1800" b="0" strike="noStrike" spc="-1" dirty="0" smtClean="0">
                <a:solidFill>
                  <a:srgbClr val="000000"/>
                </a:solidFill>
                <a:latin typeface="Arial"/>
                <a:ea typeface="Arial"/>
              </a:rPr>
              <a:t> information including raw labels from AV vendors, meta-info and results from source code analysis. </a:t>
            </a:r>
          </a:p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• Conduct a comprehensive evaluation using widely recognized ground-truths dataset and self collected latest malware 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48907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1" dirty="0">
                <a:solidFill>
                  <a:srgbClr val="262626"/>
                </a:solidFill>
                <a:latin typeface="微软雅黑"/>
                <a:ea typeface="微软雅黑"/>
              </a:rPr>
              <a:t>Framework Overview</a:t>
            </a:r>
            <a:r>
              <a:rPr lang="en-US" spc="-1" dirty="0">
                <a:latin typeface="Arial"/>
              </a:rPr>
              <a:t/>
            </a:r>
            <a:br>
              <a:rPr lang="en-US" spc="-1" dirty="0">
                <a:latin typeface="Arial"/>
              </a:rPr>
            </a:br>
            <a:endParaRPr lang="en-AU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000" y="1725686"/>
            <a:ext cx="7745399" cy="4428524"/>
          </a:xfrm>
          <a:prstGeom prst="rect">
            <a:avLst/>
          </a:prstGeom>
        </p:spPr>
      </p:pic>
      <p:sp>
        <p:nvSpPr>
          <p:cNvPr id="4" name="CustomShape 3"/>
          <p:cNvSpPr/>
          <p:nvPr/>
        </p:nvSpPr>
        <p:spPr>
          <a:xfrm>
            <a:off x="602999" y="1725686"/>
            <a:ext cx="4994237" cy="2061223"/>
          </a:xfrm>
          <a:prstGeom prst="rect">
            <a:avLst/>
          </a:prstGeom>
          <a:noFill/>
          <a:ln w="50760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3707231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1" dirty="0" err="1" smtClean="0">
                <a:solidFill>
                  <a:srgbClr val="262626"/>
                </a:solidFill>
                <a:latin typeface="微软雅黑"/>
                <a:ea typeface="微软雅黑"/>
              </a:rPr>
              <a:t>Anroid</a:t>
            </a:r>
            <a:r>
              <a:rPr lang="en-US" spc="-1" dirty="0" smtClean="0">
                <a:solidFill>
                  <a:srgbClr val="262626"/>
                </a:solidFill>
                <a:latin typeface="微软雅黑"/>
                <a:ea typeface="微软雅黑"/>
              </a:rPr>
              <a:t> </a:t>
            </a:r>
            <a:r>
              <a:rPr lang="en-US" spc="-1" dirty="0">
                <a:solidFill>
                  <a:srgbClr val="262626"/>
                </a:solidFill>
                <a:latin typeface="微软雅黑"/>
                <a:ea typeface="微软雅黑"/>
              </a:rPr>
              <a:t>Package Information (APK)</a:t>
            </a:r>
            <a:r>
              <a:rPr lang="en-US" spc="-1" dirty="0">
                <a:latin typeface="Arial"/>
              </a:rPr>
              <a:t/>
            </a:r>
            <a:br>
              <a:rPr lang="en-US" spc="-1" dirty="0">
                <a:latin typeface="Arial"/>
              </a:rPr>
            </a:br>
            <a:endParaRPr lang="en-AU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/>
        </p:blipFill>
        <p:spPr>
          <a:xfrm>
            <a:off x="81360" y="2016000"/>
            <a:ext cx="6002640" cy="3840120"/>
          </a:xfrm>
          <a:prstGeom prst="rect">
            <a:avLst/>
          </a:prstGeom>
          <a:ln>
            <a:noFill/>
          </a:ln>
        </p:spPr>
      </p:pic>
      <p:sp>
        <p:nvSpPr>
          <p:cNvPr id="4" name="CustomShape 2"/>
          <p:cNvSpPr/>
          <p:nvPr/>
        </p:nvSpPr>
        <p:spPr>
          <a:xfrm>
            <a:off x="6084000" y="1606680"/>
            <a:ext cx="3880080" cy="540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 dirty="0" smtClean="0">
                <a:solidFill>
                  <a:srgbClr val="000000"/>
                </a:solidFill>
                <a:latin typeface="Arial"/>
                <a:ea typeface="Arial"/>
              </a:rPr>
              <a:t>Code </a:t>
            </a:r>
            <a:r>
              <a:rPr lang="en-US" sz="20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similarity analysis:</a:t>
            </a:r>
            <a:endParaRPr lang="en-US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• 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Arial"/>
                <a:ea typeface="Arial"/>
              </a:rPr>
              <a:t>Classes.dex</a:t>
            </a: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 </a:t>
            </a:r>
            <a:endParaRPr lang="en-US" sz="1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400" b="0" strike="noStrike" spc="-1" dirty="0" smtClean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400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400" b="0" strike="noStrike" spc="-1" dirty="0" smtClean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spc="-1" dirty="0">
                <a:solidFill>
                  <a:srgbClr val="000000"/>
                </a:solidFill>
                <a:ea typeface="DejaVu Sans"/>
              </a:rPr>
              <a:t>Meta info analysis:</a:t>
            </a:r>
            <a:endParaRPr lang="en-US" sz="1800" spc="-1" dirty="0"/>
          </a:p>
          <a:p>
            <a:pPr>
              <a:lnSpc>
                <a:spcPct val="100000"/>
              </a:lnSpc>
            </a:pPr>
            <a:endParaRPr lang="en-US" sz="1800" spc="-1" dirty="0"/>
          </a:p>
          <a:p>
            <a:pPr>
              <a:lnSpc>
                <a:spcPct val="100000"/>
              </a:lnSpc>
            </a:pPr>
            <a:r>
              <a:rPr lang="en-US" sz="1600" spc="-1" dirty="0">
                <a:solidFill>
                  <a:srgbClr val="000000"/>
                </a:solidFill>
                <a:ea typeface="Arial"/>
              </a:rPr>
              <a:t>• AndroidManifest.xml :</a:t>
            </a:r>
            <a:endParaRPr lang="en-US" sz="1600" spc="-1" dirty="0"/>
          </a:p>
          <a:p>
            <a:pPr>
              <a:lnSpc>
                <a:spcPct val="100000"/>
              </a:lnSpc>
            </a:pPr>
            <a:r>
              <a:rPr lang="en-US" sz="1400" spc="-1" dirty="0">
                <a:solidFill>
                  <a:srgbClr val="000000"/>
                </a:solidFill>
                <a:ea typeface="Arial"/>
              </a:rPr>
              <a:t>  a. Version Code</a:t>
            </a:r>
            <a:endParaRPr lang="en-US" sz="1400" spc="-1" dirty="0"/>
          </a:p>
          <a:p>
            <a:pPr>
              <a:lnSpc>
                <a:spcPct val="100000"/>
              </a:lnSpc>
            </a:pPr>
            <a:r>
              <a:rPr lang="en-US" sz="1400" spc="-1" dirty="0">
                <a:solidFill>
                  <a:srgbClr val="000000"/>
                </a:solidFill>
                <a:ea typeface="Arial"/>
              </a:rPr>
              <a:t>  b. Application Label</a:t>
            </a:r>
            <a:endParaRPr lang="en-US" sz="1400" spc="-1" dirty="0"/>
          </a:p>
          <a:p>
            <a:pPr>
              <a:lnSpc>
                <a:spcPct val="100000"/>
              </a:lnSpc>
            </a:pPr>
            <a:r>
              <a:rPr lang="en-US" sz="1400" spc="-1" dirty="0">
                <a:solidFill>
                  <a:srgbClr val="000000"/>
                </a:solidFill>
                <a:ea typeface="Arial"/>
              </a:rPr>
              <a:t>  </a:t>
            </a:r>
            <a:r>
              <a:rPr lang="en-US" sz="1400" spc="-1" dirty="0" err="1">
                <a:solidFill>
                  <a:srgbClr val="000000"/>
                </a:solidFill>
                <a:ea typeface="Arial"/>
              </a:rPr>
              <a:t>etc</a:t>
            </a:r>
            <a:endParaRPr lang="en-US" sz="1400" spc="-1" dirty="0"/>
          </a:p>
          <a:p>
            <a:pPr>
              <a:lnSpc>
                <a:spcPct val="100000"/>
              </a:lnSpc>
            </a:pPr>
            <a:r>
              <a:rPr lang="en-US" sz="1600" spc="-1" dirty="0">
                <a:solidFill>
                  <a:srgbClr val="000000"/>
                </a:solidFill>
                <a:ea typeface="Arial"/>
              </a:rPr>
              <a:t>  </a:t>
            </a:r>
            <a:endParaRPr lang="en-US" sz="1600" spc="-1" dirty="0"/>
          </a:p>
          <a:p>
            <a:pPr>
              <a:lnSpc>
                <a:spcPct val="100000"/>
              </a:lnSpc>
            </a:pPr>
            <a:endParaRPr lang="en-US" sz="1400" b="0" strike="noStrike" spc="-1" dirty="0">
              <a:latin typeface="Arial"/>
            </a:endParaRPr>
          </a:p>
        </p:txBody>
      </p:sp>
      <p:sp>
        <p:nvSpPr>
          <p:cNvPr id="5" name="CustomShape 3"/>
          <p:cNvSpPr/>
          <p:nvPr/>
        </p:nvSpPr>
        <p:spPr>
          <a:xfrm>
            <a:off x="3120570" y="2410560"/>
            <a:ext cx="1699109" cy="3445560"/>
          </a:xfrm>
          <a:prstGeom prst="rect">
            <a:avLst/>
          </a:prstGeom>
          <a:noFill/>
          <a:ln w="50760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3411586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2" val="def12e3d6a5730109fa504f9e871012e0946499"/>
</p:tagLst>
</file>

<file path=ppt/theme/theme1.xml><?xml version="1.0" encoding="utf-8"?>
<a:theme xmlns:a="http://schemas.openxmlformats.org/drawingml/2006/main" name="默认设计模板">
  <a:themeElements>
    <a:clrScheme name="自定义 305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008A98"/>
      </a:accent1>
      <a:accent2>
        <a:srgbClr val="94D3C2"/>
      </a:accent2>
      <a:accent3>
        <a:srgbClr val="AFEDBE"/>
      </a:accent3>
      <a:accent4>
        <a:srgbClr val="7EABD4"/>
      </a:accent4>
      <a:accent5>
        <a:srgbClr val="7188B4"/>
      </a:accent5>
      <a:accent6>
        <a:srgbClr val="F1F1F1"/>
      </a:accent6>
      <a:hlink>
        <a:srgbClr val="C00000"/>
      </a:hlink>
      <a:folHlink>
        <a:srgbClr val="00B0F0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800" b="0" i="0" u="none" strike="noStrike" cap="none" normalizeH="0" baseline="0" dirty="0" smtClean="0">
            <a:ln>
              <a:noFill/>
            </a:ln>
            <a:solidFill>
              <a:schemeClr val="tx2"/>
            </a:solidFill>
            <a:effectLst/>
            <a:latin typeface="微软雅黑" pitchFamily="34" charset="-122"/>
            <a:ea typeface="微软雅黑" pitchFamily="34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2400" b="0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Arial" charset="0"/>
            <a:ea typeface="宋体" charset="-122"/>
          </a:defRPr>
        </a:defPPr>
      </a:lstStyle>
    </a:lnDef>
    <a:txDef>
      <a:spPr>
        <a:noFill/>
      </a:spPr>
      <a:bodyPr wrap="square" rtlCol="0">
        <a:noAutofit/>
      </a:bodyPr>
      <a:lstStyle>
        <a:defPPr algn="l">
          <a:defRPr sz="1800" dirty="0">
            <a:latin typeface="微软雅黑" pitchFamily="34" charset="-122"/>
            <a:ea typeface="微软雅黑" pitchFamily="34" charset="-122"/>
          </a:defRPr>
        </a:defPPr>
      </a:lstStyle>
    </a:tx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7547</TotalTime>
  <Words>486</Words>
  <Application>Microsoft Office PowerPoint</Application>
  <PresentationFormat>On-screen Show (4:3)</PresentationFormat>
  <Paragraphs>124</Paragraphs>
  <Slides>25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DejaVu Sans</vt:lpstr>
      <vt:lpstr>微软雅黑</vt:lpstr>
      <vt:lpstr>黑体</vt:lpstr>
      <vt:lpstr>宋体</vt:lpstr>
      <vt:lpstr>Arial</vt:lpstr>
      <vt:lpstr>Times New Roman</vt:lpstr>
      <vt:lpstr>默认设计模板</vt:lpstr>
      <vt:lpstr>PowerPoint Presentation</vt:lpstr>
      <vt:lpstr>PowerPoint Presentation</vt:lpstr>
      <vt:lpstr>Background and Motivation</vt:lpstr>
      <vt:lpstr>Background and Motivation </vt:lpstr>
      <vt:lpstr>Existing Efforts</vt:lpstr>
      <vt:lpstr>Existing Efforts limitations and observations </vt:lpstr>
      <vt:lpstr>Our Aim &amp; Novelty </vt:lpstr>
      <vt:lpstr>Framework Overview </vt:lpstr>
      <vt:lpstr>Anroid Package Information (APK) </vt:lpstr>
      <vt:lpstr>Anroid Package Information (APK) </vt:lpstr>
      <vt:lpstr>Android Package Information(APK) – Source code   </vt:lpstr>
      <vt:lpstr>Feature Extraction – Code Similarity</vt:lpstr>
      <vt:lpstr>Feature Extraction – Code Similarity</vt:lpstr>
      <vt:lpstr>Anroid Package Information (APK)  – Android Manifest </vt:lpstr>
      <vt:lpstr>Feature Extraction – Meta Info   </vt:lpstr>
      <vt:lpstr>Hybrid Representation Learning  </vt:lpstr>
      <vt:lpstr>Outlier-aware weakly-labeled malware clustering </vt:lpstr>
      <vt:lpstr>Partition malware into outlier and inlier  </vt:lpstr>
      <vt:lpstr>Identify malicious family for malware in inlier</vt:lpstr>
      <vt:lpstr>Evaluation – Compare with State-of-the-art works &amp; baseline methods </vt:lpstr>
      <vt:lpstr>Evaluation – Compare with State-of-the-art works &amp; baseline methods </vt:lpstr>
      <vt:lpstr>Evaluation – Malware in outlier &amp; inlier</vt:lpstr>
      <vt:lpstr>Evaluation – Manual Estimation </vt:lpstr>
      <vt:lpstr>Future Work 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PPTfans网设计</dc:title>
  <dc:creator>林辉强</dc:creator>
  <cp:keywords>www.pptfans.cn</cp:keywords>
  <cp:lastModifiedBy>Yanxin Zhang</cp:lastModifiedBy>
  <cp:revision>1776</cp:revision>
  <cp:lastPrinted>1601-01-01T00:00:00Z</cp:lastPrinted>
  <dcterms:created xsi:type="dcterms:W3CDTF">1601-01-01T00:00:00Z</dcterms:created>
  <dcterms:modified xsi:type="dcterms:W3CDTF">2019-03-29T04:25:50Z</dcterms:modified>
  <cp:category>ppt模板设计</cp:category>
  <cp:contentStatus>pptfans网版权所有，www.pptfans.cn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</Properties>
</file>